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3"/>
  </p:notesMasterIdLst>
  <p:handoutMasterIdLst>
    <p:handoutMasterId r:id="rId24"/>
  </p:handoutMasterIdLst>
  <p:sldIdLst>
    <p:sldId id="1142" r:id="rId3"/>
    <p:sldId id="1181" r:id="rId4"/>
    <p:sldId id="1187" r:id="rId5"/>
    <p:sldId id="1188" r:id="rId6"/>
    <p:sldId id="1199" r:id="rId7"/>
    <p:sldId id="1193" r:id="rId8"/>
    <p:sldId id="1203" r:id="rId9"/>
    <p:sldId id="1198" r:id="rId10"/>
    <p:sldId id="1185" r:id="rId11"/>
    <p:sldId id="1186" r:id="rId12"/>
    <p:sldId id="1191" r:id="rId13"/>
    <p:sldId id="1189" r:id="rId14"/>
    <p:sldId id="1200" r:id="rId15"/>
    <p:sldId id="1182" r:id="rId16"/>
    <p:sldId id="1167" r:id="rId17"/>
    <p:sldId id="1201" r:id="rId18"/>
    <p:sldId id="1180" r:id="rId19"/>
    <p:sldId id="1190" r:id="rId20"/>
    <p:sldId id="1194" r:id="rId21"/>
    <p:sldId id="1202" r:id="rId22"/>
  </p:sldIdLst>
  <p:sldSz cx="9144000" cy="5143500" type="screen16x9"/>
  <p:notesSz cx="6670675" cy="9929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C0C0C0"/>
    <a:srgbClr val="FFCC99"/>
    <a:srgbClr val="3E6CA4"/>
    <a:srgbClr val="0000FF"/>
    <a:srgbClr val="0070C0"/>
    <a:srgbClr val="B06900"/>
    <a:srgbClr val="FF9900"/>
    <a:srgbClr val="A26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95" autoAdjust="0"/>
    <p:restoredTop sz="99534" autoAdjust="0"/>
  </p:normalViewPr>
  <p:slideViewPr>
    <p:cSldViewPr>
      <p:cViewPr>
        <p:scale>
          <a:sx n="100" d="100"/>
          <a:sy n="100" d="100"/>
        </p:scale>
        <p:origin x="-710" y="-28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DCD2B-2A56-4C95-A168-60CA05697DCF}" type="doc">
      <dgm:prSet loTypeId="urn:microsoft.com/office/officeart/2005/8/layout/target3" loCatId="list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1A372D-3C08-4ECE-B130-3C3EA9ADD24E}">
      <dgm:prSet phldrT="[Текст]"/>
      <dgm:spPr/>
      <dgm:t>
        <a:bodyPr/>
        <a:lstStyle/>
        <a:p>
          <a:r>
            <a:rPr lang="ru-RU" dirty="0" smtClean="0"/>
            <a:t>ДТП</a:t>
          </a:r>
          <a:endParaRPr lang="ru-RU" dirty="0"/>
        </a:p>
      </dgm:t>
    </dgm:pt>
    <dgm:pt modelId="{7454FE21-66FB-4A41-B28E-B32792CF5668}" type="parTrans" cxnId="{EBF3BF96-3726-46A0-B375-476450BE3AFE}">
      <dgm:prSet/>
      <dgm:spPr/>
      <dgm:t>
        <a:bodyPr/>
        <a:lstStyle/>
        <a:p>
          <a:endParaRPr lang="ru-RU"/>
        </a:p>
      </dgm:t>
    </dgm:pt>
    <dgm:pt modelId="{647AF92E-5084-451E-864F-27472533FE3C}" type="sibTrans" cxnId="{EBF3BF96-3726-46A0-B375-476450BE3AFE}">
      <dgm:prSet/>
      <dgm:spPr/>
      <dgm:t>
        <a:bodyPr/>
        <a:lstStyle/>
        <a:p>
          <a:endParaRPr lang="ru-RU"/>
        </a:p>
      </dgm:t>
    </dgm:pt>
    <dgm:pt modelId="{A8320BCB-A747-4DCA-A486-6E186587778E}">
      <dgm:prSet phldrT="[Текст]" custT="1"/>
      <dgm:spPr/>
      <dgm:t>
        <a:bodyPr/>
        <a:lstStyle/>
        <a:p>
          <a:pPr marL="180975" indent="0" algn="ctr"/>
          <a:r>
            <a:rPr lang="ru-RU" sz="2800" b="1" i="1" dirty="0" smtClean="0">
              <a:solidFill>
                <a:schemeClr val="tx1"/>
              </a:solidFill>
            </a:rPr>
            <a:t>1 915    </a:t>
          </a:r>
          <a:r>
            <a:rPr lang="ru-RU" sz="1800" b="1" i="1" dirty="0" smtClean="0">
              <a:solidFill>
                <a:srgbClr val="FF0000"/>
              </a:solidFill>
            </a:rPr>
            <a:t>+ 16; + 0,8%</a:t>
          </a:r>
          <a:endParaRPr lang="ru-RU" sz="3200" b="1" i="1" dirty="0">
            <a:solidFill>
              <a:srgbClr val="FF0000"/>
            </a:solidFill>
          </a:endParaRPr>
        </a:p>
      </dgm:t>
    </dgm:pt>
    <dgm:pt modelId="{26905F83-38C7-4496-A3C7-F8D46CB3889D}" type="parTrans" cxnId="{6E02A6E8-F6D2-4571-A922-5B1ABDA15B06}">
      <dgm:prSet/>
      <dgm:spPr/>
      <dgm:t>
        <a:bodyPr/>
        <a:lstStyle/>
        <a:p>
          <a:endParaRPr lang="ru-RU"/>
        </a:p>
      </dgm:t>
    </dgm:pt>
    <dgm:pt modelId="{86D093CF-56AC-4553-9611-137477E9E032}" type="sibTrans" cxnId="{6E02A6E8-F6D2-4571-A922-5B1ABDA15B06}">
      <dgm:prSet/>
      <dgm:spPr/>
      <dgm:t>
        <a:bodyPr/>
        <a:lstStyle/>
        <a:p>
          <a:endParaRPr lang="ru-RU"/>
        </a:p>
      </dgm:t>
    </dgm:pt>
    <dgm:pt modelId="{925465BE-B911-4842-AB5B-914116974B27}">
      <dgm:prSet phldrT="[Текст]"/>
      <dgm:spPr/>
      <dgm:t>
        <a:bodyPr/>
        <a:lstStyle/>
        <a:p>
          <a:r>
            <a:rPr lang="ru-RU" dirty="0" smtClean="0"/>
            <a:t>Погибли</a:t>
          </a:r>
          <a:endParaRPr lang="ru-RU" dirty="0"/>
        </a:p>
      </dgm:t>
    </dgm:pt>
    <dgm:pt modelId="{057F719E-B2D7-4AF0-BF05-C370E14D1C47}" type="parTrans" cxnId="{23FEB7FB-E7B7-40C0-8783-BA9EBDC63C01}">
      <dgm:prSet/>
      <dgm:spPr/>
      <dgm:t>
        <a:bodyPr/>
        <a:lstStyle/>
        <a:p>
          <a:endParaRPr lang="ru-RU"/>
        </a:p>
      </dgm:t>
    </dgm:pt>
    <dgm:pt modelId="{23372FB3-2777-477C-AD6E-CC5FB0359432}" type="sibTrans" cxnId="{23FEB7FB-E7B7-40C0-8783-BA9EBDC63C01}">
      <dgm:prSet/>
      <dgm:spPr/>
      <dgm:t>
        <a:bodyPr/>
        <a:lstStyle/>
        <a:p>
          <a:endParaRPr lang="ru-RU"/>
        </a:p>
      </dgm:t>
    </dgm:pt>
    <dgm:pt modelId="{3E82B26D-C275-4652-9E64-928369A0B4E7}">
      <dgm:prSet phldrT="[Текст]" custT="1"/>
      <dgm:spPr/>
      <dgm:t>
        <a:bodyPr/>
        <a:lstStyle/>
        <a:p>
          <a:pPr marL="357188" indent="0" algn="ctr">
            <a:tabLst>
              <a:tab pos="88900" algn="l"/>
            </a:tabLst>
          </a:pPr>
          <a:r>
            <a:rPr lang="ru-RU" sz="3200" b="1" dirty="0" smtClean="0"/>
            <a:t>134 </a:t>
          </a:r>
          <a:r>
            <a:rPr lang="ru-RU" sz="2000" b="1" i="1" dirty="0" smtClean="0">
              <a:solidFill>
                <a:srgbClr val="FF0000"/>
              </a:solidFill>
            </a:rPr>
            <a:t>+2; + 1,5%</a:t>
          </a:r>
          <a:endParaRPr lang="ru-RU" sz="2000" b="1" i="1" dirty="0">
            <a:solidFill>
              <a:srgbClr val="FF0000"/>
            </a:solidFill>
          </a:endParaRPr>
        </a:p>
      </dgm:t>
    </dgm:pt>
    <dgm:pt modelId="{44FE5C33-0F57-4002-88FA-20D7EF8A9D06}" type="parTrans" cxnId="{E0F6C23F-5087-41ED-B8B6-02D22EB316CA}">
      <dgm:prSet/>
      <dgm:spPr/>
      <dgm:t>
        <a:bodyPr/>
        <a:lstStyle/>
        <a:p>
          <a:endParaRPr lang="ru-RU"/>
        </a:p>
      </dgm:t>
    </dgm:pt>
    <dgm:pt modelId="{8D6E2121-0040-4923-9672-8766DA11AFE3}" type="sibTrans" cxnId="{E0F6C23F-5087-41ED-B8B6-02D22EB316CA}">
      <dgm:prSet/>
      <dgm:spPr/>
      <dgm:t>
        <a:bodyPr/>
        <a:lstStyle/>
        <a:p>
          <a:endParaRPr lang="ru-RU"/>
        </a:p>
      </dgm:t>
    </dgm:pt>
    <dgm:pt modelId="{6F4AAC5E-835F-4FE3-8487-A706544E4D19}">
      <dgm:prSet phldrT="[Текст]"/>
      <dgm:spPr/>
      <dgm:t>
        <a:bodyPr/>
        <a:lstStyle/>
        <a:p>
          <a:r>
            <a:rPr lang="ru-RU" dirty="0" smtClean="0"/>
            <a:t>Ранены</a:t>
          </a:r>
          <a:endParaRPr lang="ru-RU" dirty="0"/>
        </a:p>
      </dgm:t>
    </dgm:pt>
    <dgm:pt modelId="{7D210219-AC36-4FB8-A804-3DE872743F55}" type="parTrans" cxnId="{82DE908C-8178-45E8-ABC2-0A01EAB82C78}">
      <dgm:prSet/>
      <dgm:spPr/>
      <dgm:t>
        <a:bodyPr/>
        <a:lstStyle/>
        <a:p>
          <a:endParaRPr lang="ru-RU"/>
        </a:p>
      </dgm:t>
    </dgm:pt>
    <dgm:pt modelId="{5D3DDEB7-91AA-4B58-B93C-898942D94DB3}" type="sibTrans" cxnId="{82DE908C-8178-45E8-ABC2-0A01EAB82C78}">
      <dgm:prSet/>
      <dgm:spPr/>
      <dgm:t>
        <a:bodyPr/>
        <a:lstStyle/>
        <a:p>
          <a:endParaRPr lang="ru-RU"/>
        </a:p>
      </dgm:t>
    </dgm:pt>
    <dgm:pt modelId="{D21F4650-9BDB-4F39-9293-DE6B2FAB078C}">
      <dgm:prSet phldrT="[Текст]" custT="1"/>
      <dgm:spPr/>
      <dgm:t>
        <a:bodyPr/>
        <a:lstStyle/>
        <a:p>
          <a:pPr marL="177800" indent="179388" algn="ctr"/>
          <a:r>
            <a:rPr lang="ru-RU" sz="3200" b="1" dirty="0" smtClean="0"/>
            <a:t>2 401 </a:t>
          </a:r>
          <a:r>
            <a:rPr lang="ru-RU" sz="2000" b="1" i="1" dirty="0" smtClean="0">
              <a:solidFill>
                <a:srgbClr val="FF0000"/>
              </a:solidFill>
            </a:rPr>
            <a:t>+ 53; +2,3%</a:t>
          </a:r>
          <a:endParaRPr lang="ru-RU" sz="2000" b="1" i="1" dirty="0">
            <a:solidFill>
              <a:srgbClr val="FF0000"/>
            </a:solidFill>
          </a:endParaRPr>
        </a:p>
      </dgm:t>
    </dgm:pt>
    <dgm:pt modelId="{76262FAB-3E17-4CD6-838A-D7D717A06A1D}" type="parTrans" cxnId="{12A8B797-D537-4CF6-8E0D-BFF608EAF5BF}">
      <dgm:prSet/>
      <dgm:spPr/>
      <dgm:t>
        <a:bodyPr/>
        <a:lstStyle/>
        <a:p>
          <a:endParaRPr lang="ru-RU"/>
        </a:p>
      </dgm:t>
    </dgm:pt>
    <dgm:pt modelId="{DAD26D22-C71D-4614-B1FD-D6141EF6D190}" type="sibTrans" cxnId="{12A8B797-D537-4CF6-8E0D-BFF608EAF5BF}">
      <dgm:prSet/>
      <dgm:spPr/>
      <dgm:t>
        <a:bodyPr/>
        <a:lstStyle/>
        <a:p>
          <a:endParaRPr lang="ru-RU"/>
        </a:p>
      </dgm:t>
    </dgm:pt>
    <dgm:pt modelId="{A1F553DB-453B-4C77-BEFF-4EA98FF21A09}" type="pres">
      <dgm:prSet presAssocID="{E64DCD2B-2A56-4C95-A168-60CA05697DC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3AB0D-A9AB-41FA-922C-E6AC98090758}" type="pres">
      <dgm:prSet presAssocID="{461A372D-3C08-4ECE-B130-3C3EA9ADD24E}" presName="circle1" presStyleLbl="node1" presStyleIdx="0" presStyleCnt="3" custLinFactNeighborX="1302" custLinFactNeighborY="-782"/>
      <dgm:spPr/>
      <dgm:t>
        <a:bodyPr/>
        <a:lstStyle/>
        <a:p>
          <a:endParaRPr lang="ru-RU"/>
        </a:p>
      </dgm:t>
    </dgm:pt>
    <dgm:pt modelId="{0BFD7285-819D-455D-BB30-25A7A6CBA128}" type="pres">
      <dgm:prSet presAssocID="{461A372D-3C08-4ECE-B130-3C3EA9ADD24E}" presName="space" presStyleCnt="0"/>
      <dgm:spPr/>
      <dgm:t>
        <a:bodyPr/>
        <a:lstStyle/>
        <a:p>
          <a:endParaRPr lang="ru-RU"/>
        </a:p>
      </dgm:t>
    </dgm:pt>
    <dgm:pt modelId="{6630A662-7088-4BDE-9F54-EB35F9C7ECD3}" type="pres">
      <dgm:prSet presAssocID="{461A372D-3C08-4ECE-B130-3C3EA9ADD24E}" presName="rect1" presStyleLbl="alignAcc1" presStyleIdx="0" presStyleCnt="3"/>
      <dgm:spPr/>
      <dgm:t>
        <a:bodyPr/>
        <a:lstStyle/>
        <a:p>
          <a:endParaRPr lang="ru-RU"/>
        </a:p>
      </dgm:t>
    </dgm:pt>
    <dgm:pt modelId="{AE38F6CE-4F87-4798-B3C5-8D8AC509FE38}" type="pres">
      <dgm:prSet presAssocID="{925465BE-B911-4842-AB5B-914116974B27}" presName="vertSpace2" presStyleLbl="node1" presStyleIdx="0" presStyleCnt="3"/>
      <dgm:spPr/>
      <dgm:t>
        <a:bodyPr/>
        <a:lstStyle/>
        <a:p>
          <a:endParaRPr lang="ru-RU"/>
        </a:p>
      </dgm:t>
    </dgm:pt>
    <dgm:pt modelId="{6C577826-A065-4E45-8C4F-5CF34F563125}" type="pres">
      <dgm:prSet presAssocID="{925465BE-B911-4842-AB5B-914116974B27}" presName="circle2" presStyleLbl="node1" presStyleIdx="1" presStyleCnt="3" custLinFactNeighborX="-1885"/>
      <dgm:spPr/>
      <dgm:t>
        <a:bodyPr/>
        <a:lstStyle/>
        <a:p>
          <a:endParaRPr lang="ru-RU"/>
        </a:p>
      </dgm:t>
    </dgm:pt>
    <dgm:pt modelId="{3548865F-2947-43B9-BF50-E1B437A3751F}" type="pres">
      <dgm:prSet presAssocID="{925465BE-B911-4842-AB5B-914116974B27}" presName="rect2" presStyleLbl="alignAcc1" presStyleIdx="1" presStyleCnt="3"/>
      <dgm:spPr/>
      <dgm:t>
        <a:bodyPr/>
        <a:lstStyle/>
        <a:p>
          <a:endParaRPr lang="ru-RU"/>
        </a:p>
      </dgm:t>
    </dgm:pt>
    <dgm:pt modelId="{F09A229A-F1AB-47A6-B80A-4AB78C33B811}" type="pres">
      <dgm:prSet presAssocID="{6F4AAC5E-835F-4FE3-8487-A706544E4D19}" presName="vertSpace3" presStyleLbl="node1" presStyleIdx="1" presStyleCnt="3"/>
      <dgm:spPr/>
      <dgm:t>
        <a:bodyPr/>
        <a:lstStyle/>
        <a:p>
          <a:endParaRPr lang="ru-RU"/>
        </a:p>
      </dgm:t>
    </dgm:pt>
    <dgm:pt modelId="{423BE994-6A95-492A-9FEF-8051C332CE18}" type="pres">
      <dgm:prSet presAssocID="{6F4AAC5E-835F-4FE3-8487-A706544E4D19}" presName="circle3" presStyleLbl="node1" presStyleIdx="2" presStyleCnt="3"/>
      <dgm:spPr/>
      <dgm:t>
        <a:bodyPr/>
        <a:lstStyle/>
        <a:p>
          <a:endParaRPr lang="ru-RU"/>
        </a:p>
      </dgm:t>
    </dgm:pt>
    <dgm:pt modelId="{DD76E7D0-E109-4699-8238-793C64ACA2ED}" type="pres">
      <dgm:prSet presAssocID="{6F4AAC5E-835F-4FE3-8487-A706544E4D19}" presName="rect3" presStyleLbl="alignAcc1" presStyleIdx="2" presStyleCnt="3"/>
      <dgm:spPr/>
      <dgm:t>
        <a:bodyPr/>
        <a:lstStyle/>
        <a:p>
          <a:endParaRPr lang="ru-RU"/>
        </a:p>
      </dgm:t>
    </dgm:pt>
    <dgm:pt modelId="{6186DB79-5545-4774-A7F6-BB8159880069}" type="pres">
      <dgm:prSet presAssocID="{461A372D-3C08-4ECE-B130-3C3EA9ADD24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92215-549B-4948-B8B9-59F2B5071C4C}" type="pres">
      <dgm:prSet presAssocID="{461A372D-3C08-4ECE-B130-3C3EA9ADD24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A83D-083F-47C2-9510-BDEA4C6FA66B}" type="pres">
      <dgm:prSet presAssocID="{925465BE-B911-4842-AB5B-914116974B2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C1344-E799-454D-91B8-030B82EF0021}" type="pres">
      <dgm:prSet presAssocID="{925465BE-B911-4842-AB5B-914116974B2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66F9E-7CAF-45CC-8BD7-E182F482CA0E}" type="pres">
      <dgm:prSet presAssocID="{6F4AAC5E-835F-4FE3-8487-A706544E4D1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865F1-CFE9-4996-96C3-B1504458D935}" type="pres">
      <dgm:prSet presAssocID="{6F4AAC5E-835F-4FE3-8487-A706544E4D1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97C30-909E-42D5-9643-9204AD135802}" type="presOf" srcId="{461A372D-3C08-4ECE-B130-3C3EA9ADD24E}" destId="{6630A662-7088-4BDE-9F54-EB35F9C7ECD3}" srcOrd="0" destOrd="0" presId="urn:microsoft.com/office/officeart/2005/8/layout/target3"/>
    <dgm:cxn modelId="{D7B0CABD-B298-4559-AB0F-3B0845F1BF0F}" type="presOf" srcId="{D21F4650-9BDB-4F39-9293-DE6B2FAB078C}" destId="{7DB865F1-CFE9-4996-96C3-B1504458D935}" srcOrd="0" destOrd="0" presId="urn:microsoft.com/office/officeart/2005/8/layout/target3"/>
    <dgm:cxn modelId="{12A8B797-D537-4CF6-8E0D-BFF608EAF5BF}" srcId="{6F4AAC5E-835F-4FE3-8487-A706544E4D19}" destId="{D21F4650-9BDB-4F39-9293-DE6B2FAB078C}" srcOrd="0" destOrd="0" parTransId="{76262FAB-3E17-4CD6-838A-D7D717A06A1D}" sibTransId="{DAD26D22-C71D-4614-B1FD-D6141EF6D190}"/>
    <dgm:cxn modelId="{DBBB74B0-F048-432C-B79A-D3AA3ED65DE6}" type="presOf" srcId="{A8320BCB-A747-4DCA-A486-6E186587778E}" destId="{77392215-549B-4948-B8B9-59F2B5071C4C}" srcOrd="0" destOrd="0" presId="urn:microsoft.com/office/officeart/2005/8/layout/target3"/>
    <dgm:cxn modelId="{E0F6C23F-5087-41ED-B8B6-02D22EB316CA}" srcId="{925465BE-B911-4842-AB5B-914116974B27}" destId="{3E82B26D-C275-4652-9E64-928369A0B4E7}" srcOrd="0" destOrd="0" parTransId="{44FE5C33-0F57-4002-88FA-20D7EF8A9D06}" sibTransId="{8D6E2121-0040-4923-9672-8766DA11AFE3}"/>
    <dgm:cxn modelId="{62CFEB4C-CD81-4508-9672-7F938587198D}" type="presOf" srcId="{461A372D-3C08-4ECE-B130-3C3EA9ADD24E}" destId="{6186DB79-5545-4774-A7F6-BB8159880069}" srcOrd="1" destOrd="0" presId="urn:microsoft.com/office/officeart/2005/8/layout/target3"/>
    <dgm:cxn modelId="{66325FB5-461F-4861-901A-7324C7F95C25}" type="presOf" srcId="{6F4AAC5E-835F-4FE3-8487-A706544E4D19}" destId="{DD76E7D0-E109-4699-8238-793C64ACA2ED}" srcOrd="0" destOrd="0" presId="urn:microsoft.com/office/officeart/2005/8/layout/target3"/>
    <dgm:cxn modelId="{E8C5D913-9362-4175-98F2-E10719E72ADD}" type="presOf" srcId="{925465BE-B911-4842-AB5B-914116974B27}" destId="{93A8A83D-083F-47C2-9510-BDEA4C6FA66B}" srcOrd="1" destOrd="0" presId="urn:microsoft.com/office/officeart/2005/8/layout/target3"/>
    <dgm:cxn modelId="{8127F9B0-946E-4460-BD86-8728A7986E55}" type="presOf" srcId="{E64DCD2B-2A56-4C95-A168-60CA05697DCF}" destId="{A1F553DB-453B-4C77-BEFF-4EA98FF21A09}" srcOrd="0" destOrd="0" presId="urn:microsoft.com/office/officeart/2005/8/layout/target3"/>
    <dgm:cxn modelId="{85DEB4DC-3F4D-4A4E-AD31-D09A785EAB04}" type="presOf" srcId="{6F4AAC5E-835F-4FE3-8487-A706544E4D19}" destId="{DF166F9E-7CAF-45CC-8BD7-E182F482CA0E}" srcOrd="1" destOrd="0" presId="urn:microsoft.com/office/officeart/2005/8/layout/target3"/>
    <dgm:cxn modelId="{EBF3BF96-3726-46A0-B375-476450BE3AFE}" srcId="{E64DCD2B-2A56-4C95-A168-60CA05697DCF}" destId="{461A372D-3C08-4ECE-B130-3C3EA9ADD24E}" srcOrd="0" destOrd="0" parTransId="{7454FE21-66FB-4A41-B28E-B32792CF5668}" sibTransId="{647AF92E-5084-451E-864F-27472533FE3C}"/>
    <dgm:cxn modelId="{82DE908C-8178-45E8-ABC2-0A01EAB82C78}" srcId="{E64DCD2B-2A56-4C95-A168-60CA05697DCF}" destId="{6F4AAC5E-835F-4FE3-8487-A706544E4D19}" srcOrd="2" destOrd="0" parTransId="{7D210219-AC36-4FB8-A804-3DE872743F55}" sibTransId="{5D3DDEB7-91AA-4B58-B93C-898942D94DB3}"/>
    <dgm:cxn modelId="{23FEB7FB-E7B7-40C0-8783-BA9EBDC63C01}" srcId="{E64DCD2B-2A56-4C95-A168-60CA05697DCF}" destId="{925465BE-B911-4842-AB5B-914116974B27}" srcOrd="1" destOrd="0" parTransId="{057F719E-B2D7-4AF0-BF05-C370E14D1C47}" sibTransId="{23372FB3-2777-477C-AD6E-CC5FB0359432}"/>
    <dgm:cxn modelId="{C5E8E256-AA0A-4E14-9ED6-BD5FFB06928C}" type="presOf" srcId="{3E82B26D-C275-4652-9E64-928369A0B4E7}" destId="{EF7C1344-E799-454D-91B8-030B82EF0021}" srcOrd="0" destOrd="0" presId="urn:microsoft.com/office/officeart/2005/8/layout/target3"/>
    <dgm:cxn modelId="{0274085E-07AA-4303-967B-FD6D8DC11E38}" type="presOf" srcId="{925465BE-B911-4842-AB5B-914116974B27}" destId="{3548865F-2947-43B9-BF50-E1B437A3751F}" srcOrd="0" destOrd="0" presId="urn:microsoft.com/office/officeart/2005/8/layout/target3"/>
    <dgm:cxn modelId="{6E02A6E8-F6D2-4571-A922-5B1ABDA15B06}" srcId="{461A372D-3C08-4ECE-B130-3C3EA9ADD24E}" destId="{A8320BCB-A747-4DCA-A486-6E186587778E}" srcOrd="0" destOrd="0" parTransId="{26905F83-38C7-4496-A3C7-F8D46CB3889D}" sibTransId="{86D093CF-56AC-4553-9611-137477E9E032}"/>
    <dgm:cxn modelId="{DB1BF2D4-874E-4DDA-93CB-AFDF8E9A5AE9}" type="presParOf" srcId="{A1F553DB-453B-4C77-BEFF-4EA98FF21A09}" destId="{9193AB0D-A9AB-41FA-922C-E6AC98090758}" srcOrd="0" destOrd="0" presId="urn:microsoft.com/office/officeart/2005/8/layout/target3"/>
    <dgm:cxn modelId="{2B338A1D-EEDF-4A87-A018-F2199B945E53}" type="presParOf" srcId="{A1F553DB-453B-4C77-BEFF-4EA98FF21A09}" destId="{0BFD7285-819D-455D-BB30-25A7A6CBA128}" srcOrd="1" destOrd="0" presId="urn:microsoft.com/office/officeart/2005/8/layout/target3"/>
    <dgm:cxn modelId="{9EFD1F8D-5D2E-4EB1-9193-BF9AFF543AED}" type="presParOf" srcId="{A1F553DB-453B-4C77-BEFF-4EA98FF21A09}" destId="{6630A662-7088-4BDE-9F54-EB35F9C7ECD3}" srcOrd="2" destOrd="0" presId="urn:microsoft.com/office/officeart/2005/8/layout/target3"/>
    <dgm:cxn modelId="{EFE3B308-DC41-4249-9A9D-F44C5551CA85}" type="presParOf" srcId="{A1F553DB-453B-4C77-BEFF-4EA98FF21A09}" destId="{AE38F6CE-4F87-4798-B3C5-8D8AC509FE38}" srcOrd="3" destOrd="0" presId="urn:microsoft.com/office/officeart/2005/8/layout/target3"/>
    <dgm:cxn modelId="{8C394AFA-5FF0-4AD9-A236-217C1D383A9B}" type="presParOf" srcId="{A1F553DB-453B-4C77-BEFF-4EA98FF21A09}" destId="{6C577826-A065-4E45-8C4F-5CF34F563125}" srcOrd="4" destOrd="0" presId="urn:microsoft.com/office/officeart/2005/8/layout/target3"/>
    <dgm:cxn modelId="{A19491E2-CC2D-4294-BC05-E3B3DE07ABDF}" type="presParOf" srcId="{A1F553DB-453B-4C77-BEFF-4EA98FF21A09}" destId="{3548865F-2947-43B9-BF50-E1B437A3751F}" srcOrd="5" destOrd="0" presId="urn:microsoft.com/office/officeart/2005/8/layout/target3"/>
    <dgm:cxn modelId="{5F068052-E4D0-43D2-825E-833778DB77CD}" type="presParOf" srcId="{A1F553DB-453B-4C77-BEFF-4EA98FF21A09}" destId="{F09A229A-F1AB-47A6-B80A-4AB78C33B811}" srcOrd="6" destOrd="0" presId="urn:microsoft.com/office/officeart/2005/8/layout/target3"/>
    <dgm:cxn modelId="{C04FE042-55A3-4935-9810-8A3AB3CD7B8E}" type="presParOf" srcId="{A1F553DB-453B-4C77-BEFF-4EA98FF21A09}" destId="{423BE994-6A95-492A-9FEF-8051C332CE18}" srcOrd="7" destOrd="0" presId="urn:microsoft.com/office/officeart/2005/8/layout/target3"/>
    <dgm:cxn modelId="{B2C51A55-14D3-4417-BA5C-E88144E2C068}" type="presParOf" srcId="{A1F553DB-453B-4C77-BEFF-4EA98FF21A09}" destId="{DD76E7D0-E109-4699-8238-793C64ACA2ED}" srcOrd="8" destOrd="0" presId="urn:microsoft.com/office/officeart/2005/8/layout/target3"/>
    <dgm:cxn modelId="{41A15B2F-FCFD-4815-9154-B386012645A5}" type="presParOf" srcId="{A1F553DB-453B-4C77-BEFF-4EA98FF21A09}" destId="{6186DB79-5545-4774-A7F6-BB8159880069}" srcOrd="9" destOrd="0" presId="urn:microsoft.com/office/officeart/2005/8/layout/target3"/>
    <dgm:cxn modelId="{D9D8D5E0-283E-4D5E-8B70-054CA81749B9}" type="presParOf" srcId="{A1F553DB-453B-4C77-BEFF-4EA98FF21A09}" destId="{77392215-549B-4948-B8B9-59F2B5071C4C}" srcOrd="10" destOrd="0" presId="urn:microsoft.com/office/officeart/2005/8/layout/target3"/>
    <dgm:cxn modelId="{E0C85941-FC50-41D2-8BFA-81E33BFF5F7E}" type="presParOf" srcId="{A1F553DB-453B-4C77-BEFF-4EA98FF21A09}" destId="{93A8A83D-083F-47C2-9510-BDEA4C6FA66B}" srcOrd="11" destOrd="0" presId="urn:microsoft.com/office/officeart/2005/8/layout/target3"/>
    <dgm:cxn modelId="{D2F664A3-B4C6-4AC4-B584-580EC1113477}" type="presParOf" srcId="{A1F553DB-453B-4C77-BEFF-4EA98FF21A09}" destId="{EF7C1344-E799-454D-91B8-030B82EF0021}" srcOrd="12" destOrd="0" presId="urn:microsoft.com/office/officeart/2005/8/layout/target3"/>
    <dgm:cxn modelId="{AC985D04-D0DC-4B51-A11F-F066C5C611D6}" type="presParOf" srcId="{A1F553DB-453B-4C77-BEFF-4EA98FF21A09}" destId="{DF166F9E-7CAF-45CC-8BD7-E182F482CA0E}" srcOrd="13" destOrd="0" presId="urn:microsoft.com/office/officeart/2005/8/layout/target3"/>
    <dgm:cxn modelId="{949CD5E2-9D42-4D03-84F6-E37B243A41C4}" type="presParOf" srcId="{A1F553DB-453B-4C77-BEFF-4EA98FF21A09}" destId="{7DB865F1-CFE9-4996-96C3-B1504458D93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3AB0D-A9AB-41FA-922C-E6AC98090758}">
      <dsp:nvSpPr>
        <dsp:cNvPr id="0" name=""/>
        <dsp:cNvSpPr/>
      </dsp:nvSpPr>
      <dsp:spPr>
        <a:xfrm>
          <a:off x="45389" y="154506"/>
          <a:ext cx="3486148" cy="34861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30A662-7088-4BDE-9F54-EB35F9C7ECD3}">
      <dsp:nvSpPr>
        <dsp:cNvPr id="0" name=""/>
        <dsp:cNvSpPr/>
      </dsp:nvSpPr>
      <dsp:spPr>
        <a:xfrm>
          <a:off x="1743074" y="181768"/>
          <a:ext cx="4067173" cy="3486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ДТП</a:t>
          </a:r>
          <a:endParaRPr lang="ru-RU" sz="3800" kern="1200" dirty="0"/>
        </a:p>
      </dsp:txBody>
      <dsp:txXfrm>
        <a:off x="1743074" y="181768"/>
        <a:ext cx="2033586" cy="1045846"/>
      </dsp:txXfrm>
    </dsp:sp>
    <dsp:sp modelId="{6C577826-A065-4E45-8C4F-5CF34F563125}">
      <dsp:nvSpPr>
        <dsp:cNvPr id="0" name=""/>
        <dsp:cNvSpPr/>
      </dsp:nvSpPr>
      <dsp:spPr>
        <a:xfrm>
          <a:off x="567363" y="1227615"/>
          <a:ext cx="2265994" cy="2265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8865F-2947-43B9-BF50-E1B437A3751F}">
      <dsp:nvSpPr>
        <dsp:cNvPr id="0" name=""/>
        <dsp:cNvSpPr/>
      </dsp:nvSpPr>
      <dsp:spPr>
        <a:xfrm>
          <a:off x="1743074" y="1227615"/>
          <a:ext cx="4067173" cy="2265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Погибли</a:t>
          </a:r>
          <a:endParaRPr lang="ru-RU" sz="3800" kern="1200" dirty="0"/>
        </a:p>
      </dsp:txBody>
      <dsp:txXfrm>
        <a:off x="1743074" y="1227615"/>
        <a:ext cx="2033586" cy="1045843"/>
      </dsp:txXfrm>
    </dsp:sp>
    <dsp:sp modelId="{423BE994-6A95-492A-9FEF-8051C332CE18}">
      <dsp:nvSpPr>
        <dsp:cNvPr id="0" name=""/>
        <dsp:cNvSpPr/>
      </dsp:nvSpPr>
      <dsp:spPr>
        <a:xfrm>
          <a:off x="1220152" y="2273458"/>
          <a:ext cx="1045843" cy="104584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76E7D0-E109-4699-8238-793C64ACA2ED}">
      <dsp:nvSpPr>
        <dsp:cNvPr id="0" name=""/>
        <dsp:cNvSpPr/>
      </dsp:nvSpPr>
      <dsp:spPr>
        <a:xfrm>
          <a:off x="1743074" y="2273458"/>
          <a:ext cx="4067173" cy="10458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Ранены</a:t>
          </a:r>
          <a:endParaRPr lang="ru-RU" sz="3800" kern="1200" dirty="0"/>
        </a:p>
      </dsp:txBody>
      <dsp:txXfrm>
        <a:off x="1743074" y="2273458"/>
        <a:ext cx="2033586" cy="1045843"/>
      </dsp:txXfrm>
    </dsp:sp>
    <dsp:sp modelId="{77392215-549B-4948-B8B9-59F2B5071C4C}">
      <dsp:nvSpPr>
        <dsp:cNvPr id="0" name=""/>
        <dsp:cNvSpPr/>
      </dsp:nvSpPr>
      <dsp:spPr>
        <a:xfrm>
          <a:off x="3776661" y="181768"/>
          <a:ext cx="2033586" cy="10458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80975" lvl="1" indent="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chemeClr val="tx1"/>
              </a:solidFill>
            </a:rPr>
            <a:t>1 915    </a:t>
          </a:r>
          <a:r>
            <a:rPr lang="ru-RU" sz="1800" b="1" i="1" kern="1200" dirty="0" smtClean="0">
              <a:solidFill>
                <a:srgbClr val="FF0000"/>
              </a:solidFill>
            </a:rPr>
            <a:t>+ 16; + 0,8%</a:t>
          </a:r>
          <a:endParaRPr lang="ru-RU" sz="3200" b="1" i="1" kern="1200" dirty="0">
            <a:solidFill>
              <a:srgbClr val="FF0000"/>
            </a:solidFill>
          </a:endParaRPr>
        </a:p>
      </dsp:txBody>
      <dsp:txXfrm>
        <a:off x="3776661" y="181768"/>
        <a:ext cx="2033586" cy="1045846"/>
      </dsp:txXfrm>
    </dsp:sp>
    <dsp:sp modelId="{EF7C1344-E799-454D-91B8-030B82EF0021}">
      <dsp:nvSpPr>
        <dsp:cNvPr id="0" name=""/>
        <dsp:cNvSpPr/>
      </dsp:nvSpPr>
      <dsp:spPr>
        <a:xfrm>
          <a:off x="3776661" y="1227615"/>
          <a:ext cx="2033586" cy="104584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357188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8900" algn="l"/>
            </a:tabLst>
          </a:pPr>
          <a:r>
            <a:rPr lang="ru-RU" sz="3200" b="1" kern="1200" dirty="0" smtClean="0"/>
            <a:t>134 </a:t>
          </a:r>
          <a:r>
            <a:rPr lang="ru-RU" sz="2000" b="1" i="1" kern="1200" dirty="0" smtClean="0">
              <a:solidFill>
                <a:srgbClr val="FF0000"/>
              </a:solidFill>
            </a:rPr>
            <a:t>+2; + 1,5%</a:t>
          </a:r>
          <a:endParaRPr lang="ru-RU" sz="2000" b="1" i="1" kern="1200" dirty="0">
            <a:solidFill>
              <a:srgbClr val="FF0000"/>
            </a:solidFill>
          </a:endParaRPr>
        </a:p>
      </dsp:txBody>
      <dsp:txXfrm>
        <a:off x="3776661" y="1227615"/>
        <a:ext cx="2033586" cy="1045843"/>
      </dsp:txXfrm>
    </dsp:sp>
    <dsp:sp modelId="{7DB865F1-CFE9-4996-96C3-B1504458D935}">
      <dsp:nvSpPr>
        <dsp:cNvPr id="0" name=""/>
        <dsp:cNvSpPr/>
      </dsp:nvSpPr>
      <dsp:spPr>
        <a:xfrm>
          <a:off x="3776661" y="2273458"/>
          <a:ext cx="2033586" cy="104584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7800" lvl="1" indent="179388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2 401 </a:t>
          </a:r>
          <a:r>
            <a:rPr lang="ru-RU" sz="2000" b="1" i="1" kern="1200" dirty="0" smtClean="0">
              <a:solidFill>
                <a:srgbClr val="FF0000"/>
              </a:solidFill>
            </a:rPr>
            <a:t>+ 53; +2,3%</a:t>
          </a:r>
          <a:endParaRPr lang="ru-RU" sz="2000" b="1" i="1" kern="1200" dirty="0">
            <a:solidFill>
              <a:srgbClr val="FF0000"/>
            </a:solidFill>
          </a:endParaRPr>
        </a:p>
      </dsp:txBody>
      <dsp:txXfrm>
        <a:off x="3776661" y="2273458"/>
        <a:ext cx="2033586" cy="104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068" tIns="45033" rIns="90068" bIns="450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0068" tIns="45033" rIns="90068" bIns="450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5F11F0-8961-4AEE-9BAC-5D090A32D573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0068" tIns="45033" rIns="90068" bIns="450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9838" y="9431338"/>
            <a:ext cx="2889250" cy="496887"/>
          </a:xfrm>
          <a:prstGeom prst="rect">
            <a:avLst/>
          </a:prstGeom>
        </p:spPr>
        <p:txBody>
          <a:bodyPr vert="horz" wrap="square" lIns="90068" tIns="45033" rIns="90068" bIns="450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686C68B-13EF-45D4-841D-7FD8F3010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068" tIns="45033" rIns="90068" bIns="450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0068" tIns="45033" rIns="90068" bIns="450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7832E-A4D8-4A24-A377-ECE1791BA035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739775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68" tIns="45033" rIns="90068" bIns="4503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716463"/>
            <a:ext cx="5335587" cy="4468812"/>
          </a:xfrm>
          <a:prstGeom prst="rect">
            <a:avLst/>
          </a:prstGeom>
        </p:spPr>
        <p:txBody>
          <a:bodyPr vert="horz" lIns="90068" tIns="45033" rIns="90068" bIns="4503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0068" tIns="45033" rIns="90068" bIns="450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wrap="square" lIns="90068" tIns="45033" rIns="90068" bIns="450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04A451E-A44D-447A-A3B1-236540FFC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16555-400C-43E0-A384-C60322A58D5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готов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16555-400C-43E0-A384-C60322A58D5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03041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16555-400C-43E0-A384-C60322A58D5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готов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16555-400C-43E0-A384-C60322A58D5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готов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DC992-32C3-4B44-95A8-71549B98D2A6}" type="slidenum">
              <a:rPr lang="ru-RU" altLang="ru-RU">
                <a:latin typeface="Arial" charset="0"/>
              </a:rPr>
              <a:pPr/>
              <a:t>15</a:t>
            </a:fld>
            <a:endParaRPr lang="ru-RU" altLang="ru-RU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готов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CC9EB1-BDDA-4EF0-BA7E-33DDE4FC84FB}" type="slidenum">
              <a:rPr lang="ru-RU" altLang="ru-RU">
                <a:latin typeface="Arial" charset="0"/>
              </a:rPr>
              <a:pPr/>
              <a:t>17</a:t>
            </a:fld>
            <a:endParaRPr lang="ru-RU" alt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готов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CC9EB1-BDDA-4EF0-BA7E-33DDE4FC84FB}" type="slidenum">
              <a:rPr lang="ru-RU" altLang="ru-RU">
                <a:latin typeface="Arial" charset="0"/>
              </a:rPr>
              <a:pPr/>
              <a:t>18</a:t>
            </a:fld>
            <a:endParaRPr lang="ru-RU" altLang="ru-RU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готов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2955-3962-482F-BB4E-6C34AFFF0B64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64A4-1833-4EBD-9038-F2470E1C5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F7D-E9CA-4F72-BD66-DBB936B9E848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661DC-4C30-4D83-8560-9ED3ADA4B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C8DC-93FF-4CEB-8C77-647F40D4A8BF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668B-620F-478E-BED1-47988B0C0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6657-D390-4B84-94D1-37D36127DFB5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470C-4FDC-4665-91DE-630D810BF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CA03-E00D-4CCD-945E-7A884BDC19D8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7D49-E88A-48BF-B566-E91192BAB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3E62-F16D-4C2A-9BB2-6A6CB22D1164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0C5D-8C15-4267-B749-081ABC387D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193C-28C9-485A-95A5-A6CDE15ADF68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F7EC-7775-460F-9E7F-0619FDC3D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BB62-14AD-4873-8505-EF66427F72FC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EF17-2222-4B3C-AD7B-37904E9ED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92D2-31D7-49A3-AD5A-8BEE53ECDB0E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C4B6-CD92-44BA-8479-67F3677B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2B09-A476-4360-9E5E-C5531A40368E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8988-F585-485D-9A5A-F0487A83B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CAF1-2AA4-44E5-8370-1356DA38ECB0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E77F-74F7-4056-AE3E-B85CB2E68A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18C5-B1DC-44F8-A04E-90EC7ACD24D0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B47B-375F-4E7A-A604-3EE03C527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C3A9-DF37-40FA-AB2A-DCC94AA7224D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C0A3-92B4-4F81-A86A-904E4D45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B5A4-BE90-4079-94DC-D971A927D0F5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765C-CB84-4ED4-B2BD-76AA33E2A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EF5E-6810-49F1-A22E-2752288EB4DF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2C9C-5C59-4AF5-9247-C75A16F39F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81C9-52A3-4340-855A-A288DA066A26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94B7-BE06-4354-B544-BF0AA95254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CAF5-D325-4037-BA02-F41A210D41E1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86B3-8151-4E91-82BF-7A2FB99D04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B270-00AB-4370-AB69-2CF7A01BC842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2976-4B43-4D42-AAA5-572FD9EDC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9EB6-C8F8-4F5A-87BC-5B47F662865C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64F4-8FC5-4B75-8F39-0CBF3B744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490E-E963-46A1-854C-DE5D4C0E2D8D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50CE-9419-48BF-A2FA-522AA2FF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557F-5AD6-44EC-8E29-9CBDAF57E030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BFE-056B-4C8B-BD2D-7ECAF033E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E30C-21F2-4401-9A94-C5DD7FD9ECA9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EA4E-1161-48C8-8F50-CA14B6B7C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926E3D-D3EF-4251-9676-C14FF87731DB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6AD020-F0EB-4A29-B69D-7BC436F3A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30564C-CC38-433F-A057-36425C401A8B}" type="datetime1">
              <a:rPr lang="ru-RU"/>
              <a:pPr>
                <a:defRPr/>
              </a:pPr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7301E7-5493-423C-84FD-4F661676D6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F:\19.07\&#1060;&#1080;&#1083;&#1100;&#1084;%2001_2.avi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06" y="2214560"/>
            <a:ext cx="896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 вопросах обеспечения безопасности движения на автомобильных дорогах регионального значения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Татарстан»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02" y="368826"/>
            <a:ext cx="5172034" cy="16466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инспектор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Татарстан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ГАБДУРАХМАНОВ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Ленар</a:t>
            </a: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Ринатович</a:t>
            </a:r>
            <a:endParaRPr lang="ru-RU" sz="2000" b="1" dirty="0">
              <a:ln w="3175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5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55625"/>
            <a:ext cx="116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08643"/>
            <a:ext cx="728667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7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Основные виды ДТП на региональных дорогах 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4104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285734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247902"/>
          <a:ext cx="8535325" cy="3251452"/>
        </p:xfrm>
        <a:graphic>
          <a:graphicData uri="http://schemas.openxmlformats.org/drawingml/2006/table">
            <a:tbl>
              <a:tblPr/>
              <a:tblGrid>
                <a:gridCol w="2126360"/>
                <a:gridCol w="894274"/>
                <a:gridCol w="1117843"/>
                <a:gridCol w="1043320"/>
                <a:gridCol w="1043320"/>
                <a:gridCol w="1192365"/>
                <a:gridCol w="1117843"/>
              </a:tblGrid>
              <a:tr h="4195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мес. 2019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+/- к АППГ в %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погибло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ранено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погибло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ранено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Столкновение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</a:t>
                      </a:r>
                      <a:endParaRPr lang="ru-RU" sz="1600" b="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+12,7</a:t>
                      </a:r>
                      <a:endParaRPr lang="ru-RU" sz="1600" b="0" i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-39,4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-3,0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Опрокидывание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+14,5</a:t>
                      </a:r>
                      <a:endParaRPr lang="ru-RU" sz="1600" b="0" i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+75,0</a:t>
                      </a:r>
                      <a:endParaRPr lang="ru-RU" sz="1600" b="0" i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+24,1</a:t>
                      </a:r>
                      <a:endParaRPr lang="ru-RU" sz="1600" b="0" i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Наезд на пешехода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-3,2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+66,7</a:t>
                      </a:r>
                      <a:endParaRPr lang="ru-RU" sz="1600" b="0" i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-22,2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Съезд с дороги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ru-RU" sz="1600" b="0" i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-25,0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-16,7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Наезд на препятствие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600" b="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-22,2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-42,9</a:t>
                      </a:r>
                      <a:endParaRPr lang="ru-RU" sz="1600" b="0" i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0" y="1000114"/>
          <a:ext cx="8678200" cy="3891900"/>
        </p:xfrm>
        <a:graphic>
          <a:graphicData uri="http://schemas.openxmlformats.org/drawingml/2006/table">
            <a:tbl>
              <a:tblPr/>
              <a:tblGrid>
                <a:gridCol w="2773544"/>
                <a:gridCol w="864096"/>
                <a:gridCol w="1008112"/>
                <a:gridCol w="1009119"/>
                <a:gridCol w="963726"/>
                <a:gridCol w="982387"/>
                <a:gridCol w="1077216"/>
              </a:tblGrid>
              <a:tr h="284222">
                <a:tc rowSpan="2"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мес. 2019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+/- к АППГ в %</a:t>
                      </a:r>
                      <a:endParaRPr lang="ru-RU" sz="13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погибло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ранено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погибло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ранено</a:t>
                      </a:r>
                      <a:endParaRPr lang="ru-RU" sz="1600" b="0" i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6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Нарушение правил расположения ТС на проезжей части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+22,5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+57,1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+20,2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Несоблюдение очередности проезда перекрестков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+80,0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-50,0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+56,4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Выезд на полосу встречного движения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-33,3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-85,0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-46,6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Неправильный выбор дистанции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-6,1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Несоответствие скорости конкретным условиям движения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+200,0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-38,9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Несоблюдение бокового интервала</a:t>
                      </a:r>
                      <a:endParaRPr lang="ru-RU" sz="13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ru-RU" sz="13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-11,1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300" b="0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+11,8</a:t>
                      </a:r>
                      <a:endParaRPr lang="ru-RU" sz="13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57" marR="63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         Основные причины ДТП на региональных дорогах 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0" y="123478"/>
            <a:ext cx="9144000" cy="5143500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-458787" y="1125540"/>
            <a:ext cx="10287001" cy="2732087"/>
          </a:xfrm>
          <a:prstGeom prst="rect">
            <a:avLst/>
          </a:prstGeom>
          <a:solidFill>
            <a:schemeClr val="bg1">
              <a:lumMod val="85000"/>
            </a:schemeClr>
          </a:solidFill>
          <a:ln w="984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15913" y="2517775"/>
            <a:ext cx="571501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7089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51039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36889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56089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70526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70651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13651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28089" y="25177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-315913" y="1768475"/>
            <a:ext cx="571501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7089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51039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36889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56089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70526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70651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613651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828089" y="1768475"/>
            <a:ext cx="571500" cy="1588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-315913" y="3214689"/>
            <a:ext cx="571501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7089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51039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024189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256089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70526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70651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613651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828089" y="3214689"/>
            <a:ext cx="571500" cy="1587"/>
          </a:xfrm>
          <a:prstGeom prst="line">
            <a:avLst/>
          </a:prstGeom>
          <a:ln w="603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>
            <a:spLocks/>
          </p:cNvSpPr>
          <p:nvPr/>
        </p:nvSpPr>
        <p:spPr>
          <a:xfrm>
            <a:off x="909127" y="4019593"/>
            <a:ext cx="566529" cy="50589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>
            <a:spLocks noChangeAspect="1"/>
          </p:cNvSpPr>
          <p:nvPr/>
        </p:nvSpPr>
        <p:spPr>
          <a:xfrm>
            <a:off x="936627" y="4040190"/>
            <a:ext cx="539030" cy="475776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96" name="TextBox 39"/>
          <p:cNvSpPr txBox="1">
            <a:spLocks noChangeArrowheads="1"/>
          </p:cNvSpPr>
          <p:nvPr/>
        </p:nvSpPr>
        <p:spPr bwMode="auto">
          <a:xfrm>
            <a:off x="947217" y="4124341"/>
            <a:ext cx="5366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/>
            <a:r>
              <a:rPr lang="en-US" altLang="ru-RU" sz="2000" b="1" dirty="0"/>
              <a:t>90</a:t>
            </a:r>
            <a:endParaRPr lang="ru-RU" altLang="ru-RU" sz="2000" b="1" dirty="0"/>
          </a:p>
        </p:txBody>
      </p:sp>
      <p:sp>
        <p:nvSpPr>
          <p:cNvPr id="11297" name="TextBox 49"/>
          <p:cNvSpPr txBox="1">
            <a:spLocks noChangeArrowheads="1"/>
          </p:cNvSpPr>
          <p:nvPr/>
        </p:nvSpPr>
        <p:spPr bwMode="auto">
          <a:xfrm>
            <a:off x="1787691" y="4084638"/>
            <a:ext cx="23050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smtClean="0"/>
              <a:t>Рубеж1</a:t>
            </a:r>
            <a:endParaRPr lang="ru-RU" altLang="ru-RU" b="1" dirty="0"/>
          </a:p>
        </p:txBody>
      </p:sp>
      <p:sp>
        <p:nvSpPr>
          <p:cNvPr id="11298" name="TextBox 50"/>
          <p:cNvSpPr txBox="1">
            <a:spLocks noChangeArrowheads="1"/>
          </p:cNvSpPr>
          <p:nvPr/>
        </p:nvSpPr>
        <p:spPr bwMode="auto">
          <a:xfrm>
            <a:off x="6961355" y="4081465"/>
            <a:ext cx="130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smtClean="0"/>
              <a:t>Рубеж2</a:t>
            </a:r>
            <a:endParaRPr lang="ru-RU" altLang="ru-RU" b="1" dirty="0"/>
          </a:p>
        </p:txBody>
      </p:sp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5970588" y="2143122"/>
            <a:ext cx="2311400" cy="589576"/>
            <a:chOff x="4873237" y="5873375"/>
            <a:chExt cx="1928825" cy="788665"/>
          </a:xfrm>
        </p:grpSpPr>
        <p:sp>
          <p:nvSpPr>
            <p:cNvPr id="11314" name="TextBox 58"/>
            <p:cNvSpPr txBox="1">
              <a:spLocks noChangeArrowheads="1"/>
            </p:cNvSpPr>
            <p:nvPr/>
          </p:nvSpPr>
          <p:spPr bwMode="auto">
            <a:xfrm>
              <a:off x="4895302" y="5873375"/>
              <a:ext cx="714380" cy="32781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>
                  <a:solidFill>
                    <a:schemeClr val="bg1"/>
                  </a:solidFill>
                </a:rPr>
                <a:t>132 км</a:t>
              </a:r>
              <a:r>
                <a:rPr lang="en-US" altLang="ru-RU" sz="1400" b="1">
                  <a:solidFill>
                    <a:schemeClr val="bg1"/>
                  </a:solidFill>
                </a:rPr>
                <a:t>/</a:t>
              </a:r>
              <a:r>
                <a:rPr lang="ru-RU" altLang="ru-RU" sz="1400" b="1">
                  <a:solidFill>
                    <a:schemeClr val="bg1"/>
                  </a:solidFill>
                </a:rPr>
                <a:t>ч</a:t>
              </a:r>
            </a:p>
          </p:txBody>
        </p:sp>
        <p:sp>
          <p:nvSpPr>
            <p:cNvPr id="11315" name="TextBox 59"/>
            <p:cNvSpPr txBox="1">
              <a:spLocks noChangeArrowheads="1"/>
            </p:cNvSpPr>
            <p:nvPr/>
          </p:nvSpPr>
          <p:spPr bwMode="auto">
            <a:xfrm>
              <a:off x="5587617" y="5873386"/>
              <a:ext cx="1214445" cy="3278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/>
                <a:t>Г</a:t>
              </a:r>
              <a:r>
                <a:rPr lang="en-US" altLang="ru-RU" sz="1400" b="1"/>
                <a:t>/</a:t>
              </a:r>
              <a:r>
                <a:rPr lang="ru-RU" altLang="ru-RU" sz="1400" b="1"/>
                <a:t>Н: У***ХН116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73237" y="6335010"/>
              <a:ext cx="1928825" cy="3270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lIns="36000" tIns="36000" rIns="3600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b="1" dirty="0">
                  <a:latin typeface="Arial" charset="0"/>
                  <a:cs typeface="Arial" charset="0"/>
                </a:rPr>
                <a:t>Время: 16:01:09</a:t>
              </a: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969964" y="3114676"/>
            <a:ext cx="4287838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6152358" y="3136107"/>
            <a:ext cx="4286250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0214" y="2750162"/>
            <a:ext cx="5357812" cy="368300"/>
          </a:xfrm>
          <a:prstGeom prst="rect">
            <a:avLst/>
          </a:prstGeom>
          <a:solidFill>
            <a:schemeClr val="bg2">
              <a:lumMod val="75000"/>
              <a:alpha val="67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30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км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/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ч </a:t>
            </a:r>
            <a:r>
              <a:rPr lang="ru-RU" b="1" dirty="0">
                <a:latin typeface="Arial" charset="0"/>
                <a:cs typeface="Arial" charset="0"/>
              </a:rPr>
              <a:t>- средняя скорость </a:t>
            </a:r>
          </a:p>
        </p:txBody>
      </p:sp>
      <p:grpSp>
        <p:nvGrpSpPr>
          <p:cNvPr id="3" name="Группа 56"/>
          <p:cNvGrpSpPr>
            <a:grpSpLocks/>
          </p:cNvGrpSpPr>
          <p:nvPr/>
        </p:nvGrpSpPr>
        <p:grpSpPr bwMode="auto">
          <a:xfrm>
            <a:off x="2951163" y="2146546"/>
            <a:ext cx="2311400" cy="576627"/>
            <a:chOff x="4357686" y="5892854"/>
            <a:chExt cx="1928826" cy="767974"/>
          </a:xfrm>
        </p:grpSpPr>
        <p:sp>
          <p:nvSpPr>
            <p:cNvPr id="11311" name="TextBox 52"/>
            <p:cNvSpPr txBox="1">
              <a:spLocks noChangeArrowheads="1"/>
            </p:cNvSpPr>
            <p:nvPr/>
          </p:nvSpPr>
          <p:spPr bwMode="auto">
            <a:xfrm>
              <a:off x="4357686" y="5892854"/>
              <a:ext cx="714380" cy="326378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schemeClr val="bg1"/>
                  </a:solidFill>
                </a:rPr>
                <a:t>158 км</a:t>
              </a:r>
              <a:r>
                <a:rPr lang="en-US" altLang="ru-RU" sz="1400" b="1" dirty="0">
                  <a:solidFill>
                    <a:schemeClr val="bg1"/>
                  </a:solidFill>
                </a:rPr>
                <a:t>/</a:t>
              </a:r>
              <a:r>
                <a:rPr lang="ru-RU" altLang="ru-RU" sz="1400" b="1" dirty="0">
                  <a:solidFill>
                    <a:schemeClr val="bg1"/>
                  </a:solidFill>
                </a:rPr>
                <a:t>ч</a:t>
              </a:r>
            </a:p>
          </p:txBody>
        </p:sp>
        <p:sp>
          <p:nvSpPr>
            <p:cNvPr id="11312" name="TextBox 53"/>
            <p:cNvSpPr txBox="1">
              <a:spLocks noChangeArrowheads="1"/>
            </p:cNvSpPr>
            <p:nvPr/>
          </p:nvSpPr>
          <p:spPr bwMode="auto">
            <a:xfrm>
              <a:off x="5072066" y="5923181"/>
              <a:ext cx="1214446" cy="293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1200" b="1" dirty="0"/>
                <a:t>Г</a:t>
              </a:r>
              <a:r>
                <a:rPr lang="en-US" altLang="ru-RU" sz="1200" b="1" dirty="0"/>
                <a:t>/</a:t>
              </a:r>
              <a:r>
                <a:rPr lang="ru-RU" altLang="ru-RU" sz="1200" b="1" dirty="0"/>
                <a:t>Н: У***ХН116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57686" y="6335227"/>
              <a:ext cx="1928826" cy="3256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lIns="36000" tIns="36000" rIns="36000" bIns="360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b="1" dirty="0">
                  <a:latin typeface="Arial" charset="0"/>
                  <a:cs typeface="Arial" charset="0"/>
                </a:rPr>
                <a:t>Время: 12:58:35</a:t>
              </a:r>
            </a:p>
          </p:txBody>
        </p:sp>
      </p:grpSp>
      <p:pic>
        <p:nvPicPr>
          <p:cNvPr id="11304" name="Рисунок 55" descr="автоураган_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3633">
            <a:off x="3126582" y="3852069"/>
            <a:ext cx="360362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5" name="Рисунок 56" descr="автоураган_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63633">
            <a:off x="8285958" y="3852069"/>
            <a:ext cx="360362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795-82км (bes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9" y="3579815"/>
            <a:ext cx="1487619" cy="12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78d063a7033c6b381dbeaa7639ae97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597150"/>
            <a:ext cx="14884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795-77км (best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6363" y="3578227"/>
            <a:ext cx="1560051" cy="122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-12211" y="181091"/>
            <a:ext cx="916842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Система тотального контроля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54" name="Picture 8" descr="Эмблема ГИБД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4.904E-6 L 0.16545 -4.90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49 L 0.1151 -0.5430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6545 -4.904E-6 L 0.73247 -4.904E-6 " pathEditMode="relative" ptsTypes="AA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249 L -0.15573 -0.5430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246 -2.22222E-6 L 0.82708 -0.0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06" y="2214560"/>
            <a:ext cx="896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 вопросах обеспечения безопасности движения на автомобильных дорогах регионального значения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Татарстан»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02" y="368826"/>
            <a:ext cx="5172034" cy="16466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инспектор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Татарстан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ГАБДУРАХМАНОВ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Ленар</a:t>
            </a: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Ринатович</a:t>
            </a:r>
            <a:endParaRPr lang="ru-RU" sz="2000" b="1" dirty="0">
              <a:ln w="3175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5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55625"/>
            <a:ext cx="116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3696"/>
            <a:ext cx="9144000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47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Аварийность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в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местах производства </a:t>
            </a:r>
            <a:endParaRPr lang="ru-RU" alt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  <a:p>
            <a:pPr marL="47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Ремонтных работ на региональных дорогах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234405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2910" y="1571618"/>
          <a:ext cx="7929620" cy="2286016"/>
        </p:xfrm>
        <a:graphic>
          <a:graphicData uri="http://schemas.openxmlformats.org/drawingml/2006/table">
            <a:tbl>
              <a:tblPr/>
              <a:tblGrid>
                <a:gridCol w="1898350"/>
                <a:gridCol w="713666"/>
                <a:gridCol w="582035"/>
                <a:gridCol w="713666"/>
                <a:gridCol w="713666"/>
                <a:gridCol w="582035"/>
                <a:gridCol w="786618"/>
                <a:gridCol w="653698"/>
                <a:gridCol w="642942"/>
                <a:gridCol w="642944"/>
              </a:tblGrid>
              <a:tr h="49930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Значение дорог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мес. 2018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мес. 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+/- к АППГ в %</a:t>
                      </a:r>
                      <a:endParaRPr lang="ru-RU" sz="140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ДТП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76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них с </a:t>
                      </a:r>
                      <a:r>
                        <a:rPr lang="ru-RU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НДУ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ru-RU" sz="14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rgbClr val="0066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1" name="Рисунок 10" descr="http://10.145.7.29/pls/mchs/service.download?bobj=emergency_document&amp;doc_id=596709358"/>
          <p:cNvPicPr/>
          <p:nvPr/>
        </p:nvPicPr>
        <p:blipFill>
          <a:blip r:embed="rId3" cstate="print"/>
          <a:srcRect r="17911" b="28367"/>
          <a:stretch>
            <a:fillRect/>
          </a:stretch>
        </p:blipFill>
        <p:spPr bwMode="auto">
          <a:xfrm>
            <a:off x="5004048" y="866289"/>
            <a:ext cx="4139952" cy="29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12211" y="181091"/>
            <a:ext cx="916842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Дтп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в </a:t>
            </a:r>
            <a:r>
              <a:rPr lang="ru-RU" alt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нурлатском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районе 14.07.2019</a:t>
            </a:r>
            <a:endParaRPr lang="ru-RU" alt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7" name="Picture 8" descr="Эмблема ГИБД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10.145.7.29/pls/mchs/service.download?bobj=emergency_document&amp;doc_id=5967033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43558"/>
            <a:ext cx="5412268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52542" y="3848843"/>
            <a:ext cx="3672408" cy="953439"/>
          </a:xfrm>
          <a:prstGeom prst="rect">
            <a:avLst/>
          </a:prstGeom>
          <a:solidFill>
            <a:srgbClr val="C00000">
              <a:alpha val="42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ПОГИБЛО  2 </a:t>
            </a:r>
            <a:r>
              <a:rPr lang="ru-RU" sz="2400" b="1" dirty="0"/>
              <a:t>ЧЕЛОВЕКА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06" y="2214560"/>
            <a:ext cx="896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 вопросах обеспечения безопасности движения на автомобильных дорогах регионального значения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Татарстан»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02" y="368826"/>
            <a:ext cx="5172034" cy="16466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инспектор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Татарстан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ГАБДУРАХМАНОВ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Ленар</a:t>
            </a: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Ринатович</a:t>
            </a:r>
            <a:endParaRPr lang="ru-RU" sz="2000" b="1" dirty="0">
              <a:ln w="3175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5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55625"/>
            <a:ext cx="116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8193" name="Picture 1" descr="\\10.146.246.37\Diiod\Доклады, занятия, совещания\2019\Коллегия МТ И ДХ РТ 19.07.2019\Иммитаторы\15.07.2019_vn-868556_Agishev N.S._Gabduraxmanov L.R_Страница_06.jpg"/>
          <p:cNvPicPr>
            <a:picLocks noChangeAspect="1" noChangeArrowheads="1"/>
          </p:cNvPicPr>
          <p:nvPr/>
        </p:nvPicPr>
        <p:blipFill>
          <a:blip r:embed="rId3" cstate="print"/>
          <a:srcRect l="52908" t="27275" b="25954"/>
          <a:stretch>
            <a:fillRect/>
          </a:stretch>
        </p:blipFill>
        <p:spPr bwMode="auto">
          <a:xfrm>
            <a:off x="5004048" y="857238"/>
            <a:ext cx="349875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2211" y="125219"/>
            <a:ext cx="916842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628650"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муляж прибора фото- и видеофиксации </a:t>
            </a:r>
          </a:p>
          <a:p>
            <a:pPr marL="628650"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нарушений </a:t>
            </a:r>
            <a:r>
              <a:rPr lang="ru-RU" alt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пдд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7" name="Picture 8" descr="Эмблема ГИБД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73063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\\10.146.246.37\Diiod\Доклады, занятия, совещания\2019\Коллегия МТ И ДХ РТ 19.07.2019\Иммитаторы\15.07.2019_vn-868556_Agishev N.S._Gabduraxmanov L.R_Страница_06.jpg"/>
          <p:cNvPicPr>
            <a:picLocks noChangeAspect="1" noChangeArrowheads="1"/>
          </p:cNvPicPr>
          <p:nvPr/>
        </p:nvPicPr>
        <p:blipFill>
          <a:blip r:embed="rId3" cstate="print"/>
          <a:srcRect t="27275" r="51082" b="25954"/>
          <a:stretch>
            <a:fillRect/>
          </a:stretch>
        </p:blipFill>
        <p:spPr bwMode="auto">
          <a:xfrm>
            <a:off x="649584" y="843558"/>
            <a:ext cx="363438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54274" name="Picture 2" descr="\\10.146.246.37\Diiod\Доклады, занятия, совещания\2019\Коллегия МТ И ДХ РТ 19.07.2019\Иммитаторы\IMG_5689-17-07-19-04-07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7143"/>
          <a:stretch>
            <a:fillRect/>
          </a:stretch>
        </p:blipFill>
        <p:spPr bwMode="auto">
          <a:xfrm>
            <a:off x="500034" y="857238"/>
            <a:ext cx="790901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12211" y="263718"/>
            <a:ext cx="916842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628650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макет патрульного автомобиля Госавтоинспекции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7" name="Picture 8" descr="Эмблема ГИБД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73063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0" name="Фильм 01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t="2882" b="3457"/>
          <a:stretch>
            <a:fillRect/>
          </a:stretch>
        </p:blipFill>
        <p:spPr>
          <a:xfrm>
            <a:off x="1357290" y="214296"/>
            <a:ext cx="6197201" cy="4643470"/>
          </a:xfrm>
          <a:prstGeom prst="rect">
            <a:avLst/>
          </a:prstGeom>
        </p:spPr>
      </p:pic>
      <p:pic>
        <p:nvPicPr>
          <p:cNvPr id="5" name="Picture 8" descr="Эмблема ГИБД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73063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4413934"/>
            <a:ext cx="9144000" cy="66879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7640" y="4429138"/>
            <a:ext cx="7904822" cy="47296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458" name="Picture 2" descr="Фотография от 3 июля 2019"/>
          <p:cNvPicPr>
            <a:picLocks noChangeAspect="1" noChangeArrowheads="1"/>
          </p:cNvPicPr>
          <p:nvPr/>
        </p:nvPicPr>
        <p:blipFill>
          <a:blip r:embed="rId2" cstate="print">
            <a:lum bright="10000" contrast="22000"/>
          </a:blip>
          <a:srcRect l="9042" t="12849" b="32375"/>
          <a:stretch>
            <a:fillRect/>
          </a:stretch>
        </p:blipFill>
        <p:spPr bwMode="auto">
          <a:xfrm>
            <a:off x="35496" y="771550"/>
            <a:ext cx="4319235" cy="34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4" charset="0"/>
              </a:rPr>
              <a:t>  реализация инженерных мероприятий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Tahoma" pitchFamily="34" charset="0"/>
            </a:endParaRPr>
          </a:p>
        </p:txBody>
      </p:sp>
      <p:pic>
        <p:nvPicPr>
          <p:cNvPr id="2050" name="Picture 2" descr="C:\Users\03\Desktop\IMG-20190710-WA0014_2.jpg"/>
          <p:cNvPicPr>
            <a:picLocks noChangeAspect="1" noChangeArrowheads="1"/>
          </p:cNvPicPr>
          <p:nvPr/>
        </p:nvPicPr>
        <p:blipFill>
          <a:blip r:embed="rId3" cstate="print"/>
          <a:srcRect b="4444"/>
          <a:stretch>
            <a:fillRect/>
          </a:stretch>
        </p:blipFill>
        <p:spPr bwMode="auto">
          <a:xfrm>
            <a:off x="4399409" y="781075"/>
            <a:ext cx="4704092" cy="344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Эмблема ГИБД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62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06" y="2214560"/>
            <a:ext cx="896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 вопросах обеспечения безопасности движения на автомобильных дорогах регионального значения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Татарстан»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02" y="368826"/>
            <a:ext cx="5172034" cy="16466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инспектор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Татарстан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ГАБДУРАХМАНОВ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Ленар</a:t>
            </a: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Ринатович</a:t>
            </a:r>
            <a:endParaRPr lang="ru-RU" sz="2000" b="1" dirty="0">
              <a:ln w="3175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5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55625"/>
            <a:ext cx="116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F5A0-B5B3-4B04-A9AB-AF3201E8B550}" type="slidenum">
              <a:rPr lang="ru-RU">
                <a:latin typeface="Arial" pitchFamily="34" charset="0"/>
              </a:rPr>
              <a:pPr>
                <a:defRPr/>
              </a:pPr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478"/>
            <a:ext cx="9144000" cy="5143500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4037849"/>
              </p:ext>
            </p:extLst>
          </p:nvPr>
        </p:nvGraphicFramePr>
        <p:xfrm>
          <a:off x="166660" y="627529"/>
          <a:ext cx="8725823" cy="451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8265">
                  <a:extLst>
                    <a:ext uri="{9D8B030D-6E8A-4147-A177-3AD203B41FA5}">
                      <a16:colId xmlns="" xmlns:a16="http://schemas.microsoft.com/office/drawing/2014/main" val="1223702375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3816481168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1563503198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3395219872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3179612432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474347769"/>
                    </a:ext>
                  </a:extLst>
                </a:gridCol>
                <a:gridCol w="1089593">
                  <a:extLst>
                    <a:ext uri="{9D8B030D-6E8A-4147-A177-3AD203B41FA5}">
                      <a16:colId xmlns="" xmlns:a16="http://schemas.microsoft.com/office/drawing/2014/main" val="390642250"/>
                    </a:ext>
                  </a:extLst>
                </a:gridCol>
              </a:tblGrid>
              <a:tr h="4515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Аварийность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+/- к АППГ в %</a:t>
                      </a:r>
                      <a:endParaRPr lang="ru-RU" sz="160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471513"/>
                  </a:ext>
                </a:extLst>
              </a:tr>
              <a:tr h="451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ДТП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пог.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ран.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ДТП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пог</a:t>
                      </a: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ран.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746753209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2013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5410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7032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3260255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2014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5399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614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6983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-0,2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-13,4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-0,7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503597322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2015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4969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492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6115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-8,0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-19,9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-12,4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22572731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2016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5073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6265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+2,1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-8,3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813472798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2017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4690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426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5733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-7,5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-5,5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-8,5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449069649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мес. 2018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4612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379</a:t>
                      </a:r>
                      <a:endParaRPr lang="ru-RU" sz="16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5698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-1,7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-11,0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-0,6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509740900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marL="381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2019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831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1061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-5,6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-14,3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-3,5</a:t>
                      </a:r>
                      <a:endParaRPr lang="ru-RU" sz="16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358993324"/>
                  </a:ext>
                </a:extLst>
              </a:tr>
              <a:tr h="451597">
                <a:tc>
                  <a:txBody>
                    <a:bodyPr/>
                    <a:lstStyle/>
                    <a:p>
                      <a:pPr marL="38163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кв. 2019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1915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2401</a:t>
                      </a:r>
                      <a:endParaRPr lang="ru-RU" sz="1600" b="1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+0,8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+1,5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+2,3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335747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4" charset="0"/>
              </a:rPr>
              <a:t> 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показатели аварийности в республике Татарстан</a:t>
            </a:r>
          </a:p>
        </p:txBody>
      </p:sp>
      <p:pic>
        <p:nvPicPr>
          <p:cNvPr id="8" name="Picture 8" descr="Эмблема ГИБД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F5A0-B5B3-4B04-A9AB-AF3201E8B550}" type="slidenum">
              <a:rPr lang="ru-RU">
                <a:latin typeface="Arial" pitchFamily="34" charset="0"/>
              </a:rPr>
              <a:pPr>
                <a:defRPr/>
              </a:pPr>
              <a:t>4</a:t>
            </a:fld>
            <a:endParaRPr lang="ru-RU">
              <a:latin typeface="Arial" pitchFamily="34" charset="0"/>
            </a:endParaRPr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428596" y="1866704"/>
            <a:ext cx="8604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Об</a:t>
            </a:r>
            <a:r>
              <a:rPr lang="en-US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 </a:t>
            </a: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итогах деятельности </a:t>
            </a:r>
          </a:p>
          <a:p>
            <a:pPr algn="ctr">
              <a:defRPr/>
            </a:pP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подразделений Госавтоинспекции </a:t>
            </a:r>
          </a:p>
          <a:p>
            <a:pPr algn="ctr">
              <a:defRPr/>
            </a:pP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МВД по Республике Татарстан</a:t>
            </a:r>
          </a:p>
          <a:p>
            <a:pPr algn="ctr">
              <a:defRPr/>
            </a:pP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 за 9 месяцев 2017 года и задачах </a:t>
            </a:r>
          </a:p>
          <a:p>
            <a:pPr algn="ctr">
              <a:defRPr/>
            </a:pPr>
            <a:r>
              <a:rPr lang="ru-RU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на предстоящий период</a:t>
            </a:r>
          </a:p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                                     </a:t>
            </a:r>
          </a:p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HGPHeiseiKakugothictaiW9" pitchFamily="50" charset="-128"/>
              </a:rPr>
              <a:t> 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6" y="555526"/>
            <a:ext cx="8310589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4106632722"/>
              </p:ext>
            </p:extLst>
          </p:nvPr>
        </p:nvGraphicFramePr>
        <p:xfrm>
          <a:off x="3214679" y="1071554"/>
          <a:ext cx="5810248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347531" y="987575"/>
            <a:ext cx="4032448" cy="2142999"/>
            <a:chOff x="285719" y="1571806"/>
            <a:chExt cx="5572164" cy="2857332"/>
          </a:xfrm>
        </p:grpSpPr>
        <p:grpSp>
          <p:nvGrpSpPr>
            <p:cNvPr id="3" name="Группа 31"/>
            <p:cNvGrpSpPr/>
            <p:nvPr/>
          </p:nvGrpSpPr>
          <p:grpSpPr>
            <a:xfrm>
              <a:off x="285720" y="1571806"/>
              <a:ext cx="4429154" cy="571504"/>
              <a:chOff x="283213" y="-785648"/>
              <a:chExt cx="4506859" cy="57150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83213" y="-785648"/>
                <a:ext cx="2180740" cy="571504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ru-RU" b="1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463952" y="-785648"/>
                <a:ext cx="1163059" cy="571504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1100" b="1" dirty="0" smtClean="0"/>
                  <a:t>Прогноз</a:t>
                </a:r>
                <a:endParaRPr lang="ru-RU" sz="1100" b="1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627013" y="-785648"/>
                <a:ext cx="1163059" cy="571504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1400" b="1" dirty="0" smtClean="0"/>
                  <a:t>6 </a:t>
                </a:r>
                <a:r>
                  <a:rPr lang="ru-RU" sz="1400" b="1" dirty="0"/>
                  <a:t>мес. </a:t>
                </a:r>
                <a:r>
                  <a:rPr lang="ru-RU" sz="1400" b="1" dirty="0" smtClean="0"/>
                  <a:t>2019</a:t>
                </a:r>
                <a:endParaRPr lang="ru-RU" sz="1400" b="1" dirty="0"/>
              </a:p>
            </p:txBody>
          </p:sp>
        </p:grpSp>
        <p:grpSp>
          <p:nvGrpSpPr>
            <p:cNvPr id="4" name="Группа 32"/>
            <p:cNvGrpSpPr/>
            <p:nvPr/>
          </p:nvGrpSpPr>
          <p:grpSpPr>
            <a:xfrm>
              <a:off x="285720" y="2143122"/>
              <a:ext cx="4429154" cy="571504"/>
              <a:chOff x="283213" y="-214332"/>
              <a:chExt cx="4506860" cy="57150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83213" y="-214332"/>
                <a:ext cx="2180740" cy="5715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ru-RU" sz="1000" dirty="0">
                    <a:ln w="11430"/>
                    <a:solidFill>
                      <a:schemeClr val="tx1"/>
                    </a:solidFill>
                    <a:latin typeface="Arial Narrow" pitchFamily="34" charset="0"/>
                  </a:rPr>
                  <a:t>ЧИСЛО ЛИЦ, </a:t>
                </a:r>
              </a:p>
              <a:p>
                <a:r>
                  <a:rPr lang="ru-RU" sz="1000" dirty="0">
                    <a:ln w="11430"/>
                    <a:solidFill>
                      <a:schemeClr val="tx1"/>
                    </a:solidFill>
                    <a:latin typeface="Arial Narrow" pitchFamily="34" charset="0"/>
                  </a:rPr>
                  <a:t>ПОГИБШИХ В ДТП</a:t>
                </a:r>
                <a:endParaRPr lang="ru-RU" sz="2000" dirty="0">
                  <a:ln w="11430"/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463953" y="-214332"/>
                <a:ext cx="1163059" cy="5715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20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198</a:t>
                </a:r>
                <a:endParaRPr lang="ru-RU" sz="20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627014" y="-214332"/>
                <a:ext cx="1163059" cy="5715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20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134</a:t>
                </a:r>
                <a:endParaRPr lang="ru-RU" sz="36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714876" y="1571806"/>
              <a:ext cx="1143007" cy="57150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200" b="1" dirty="0"/>
                <a:t>Оценка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14876" y="2143122"/>
              <a:ext cx="1143007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rgbClr val="00CC00"/>
                  </a:solidFill>
                </a:rPr>
                <a:t>уд</a:t>
              </a:r>
              <a:endParaRPr lang="ru-RU" sz="2000" b="1" dirty="0">
                <a:ln w="11430"/>
                <a:solidFill>
                  <a:srgbClr val="00CC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719" y="2714626"/>
              <a:ext cx="2143141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1000" dirty="0">
                  <a:ln w="11430"/>
                  <a:solidFill>
                    <a:schemeClr val="tx1"/>
                  </a:solidFill>
                  <a:latin typeface="Arial Narrow" pitchFamily="34" charset="0"/>
                </a:rPr>
                <a:t>ЧИСЛО ДЕТЕЙ, ПОГИБШИХ В ДТП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28860" y="2714626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571868" y="2714626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11</a:t>
              </a:r>
              <a:endPara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714876" y="2714626"/>
              <a:ext cx="1143007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rgbClr val="FF0000"/>
                  </a:solidFill>
                </a:rPr>
                <a:t>неуд</a:t>
              </a:r>
              <a:endParaRPr lang="ru-RU" sz="2000" b="1" dirty="0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5719" y="3286130"/>
              <a:ext cx="2143141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1000" dirty="0">
                  <a:ln w="11430"/>
                  <a:solidFill>
                    <a:schemeClr val="tx1"/>
                  </a:solidFill>
                  <a:latin typeface="Arial Narrow" pitchFamily="34" charset="0"/>
                </a:rPr>
                <a:t>СОЦИАЛЬНЫЙ РИСК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28860" y="3286130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5,0</a:t>
              </a:r>
              <a:endPara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71868" y="3286130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3,4</a:t>
              </a:r>
              <a:endPara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14876" y="3286130"/>
              <a:ext cx="1143007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>
                  <a:ln w="11430"/>
                  <a:solidFill>
                    <a:srgbClr val="00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уд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5719" y="3857634"/>
              <a:ext cx="2143141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1000" dirty="0">
                  <a:ln w="11430"/>
                  <a:solidFill>
                    <a:schemeClr val="tx1"/>
                  </a:solidFill>
                  <a:latin typeface="Arial Narrow" pitchFamily="34" charset="0"/>
                </a:rPr>
                <a:t>ТРАНСПОРТНЫЙ РИСК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28860" y="3857634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1,6</a:t>
              </a:r>
              <a:endPara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71868" y="3857634"/>
              <a:ext cx="1143006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1,0</a:t>
              </a:r>
              <a:endPara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714876" y="3857634"/>
              <a:ext cx="1143007" cy="5715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dirty="0">
                  <a:ln w="11430"/>
                  <a:solidFill>
                    <a:srgbClr val="00CC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уд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4" charset="0"/>
              </a:rPr>
              <a:t> 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показатели аварийности в республике Татарстан</a:t>
            </a:r>
          </a:p>
        </p:txBody>
      </p:sp>
      <p:pic>
        <p:nvPicPr>
          <p:cNvPr id="35" name="Picture 8" descr="Эмблема ГИБДД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4285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9193AB0D-A9AB-41FA-922C-E6AC98090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graphicEl>
                                              <a:dgm id="{6630A662-7088-4BDE-9F54-EB35F9C7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graphicEl>
                                              <a:dgm id="{77392215-549B-4948-B8B9-59F2B5071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>
                                            <p:graphicEl>
                                              <a:dgm id="{6C577826-A065-4E45-8C4F-5CF34F563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graphicEl>
                                              <a:dgm id="{3548865F-2947-43B9-BF50-E1B437A37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EF7C1344-E799-454D-91B8-030B82EF0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dgm id="{423BE994-6A95-492A-9FEF-8051C332C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graphicEl>
                                              <a:dgm id="{DD76E7D0-E109-4699-8238-793C64ACA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dgm id="{7DB865F1-CFE9-4996-96C3-B1504458D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1406" y="2214560"/>
            <a:ext cx="89677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 вопросах обеспечения безопасности движения на автомобильных дорогах регионального значения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Республики Татарстан»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</a:t>
            </a:r>
          </a:p>
          <a:p>
            <a:pPr algn="r"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02" y="368826"/>
            <a:ext cx="5172034" cy="16466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инспектор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дорожного движения</a:t>
            </a:r>
          </a:p>
          <a:p>
            <a:pPr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Республике Татарстан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ГАБДУРАХМАНОВ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Ленар</a:t>
            </a:r>
            <a:r>
              <a:rPr lang="ru-RU" sz="2000" b="1" dirty="0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000" b="1" dirty="0" err="1" smtClean="0">
                <a:ln w="3175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5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Ринатович</a:t>
            </a:r>
            <a:endParaRPr lang="ru-RU" sz="2000" b="1" dirty="0">
              <a:ln w="3175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5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555625"/>
            <a:ext cx="11604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F5A0-B5B3-4B04-A9AB-AF3201E8B550}" type="slidenum">
              <a:rPr lang="ru-RU">
                <a:latin typeface="Arial" pitchFamily="34" charset="0"/>
              </a:rPr>
              <a:pPr>
                <a:defRPr/>
              </a:pPr>
              <a:t>6</a:t>
            </a:fld>
            <a:endParaRPr lang="ru-RU"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8"/>
            <a:ext cx="9144000" cy="5143500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446495"/>
              </p:ext>
            </p:extLst>
          </p:nvPr>
        </p:nvGraphicFramePr>
        <p:xfrm>
          <a:off x="428596" y="673882"/>
          <a:ext cx="8417018" cy="44181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0462">
                  <a:extLst>
                    <a:ext uri="{9D8B030D-6E8A-4147-A177-3AD203B41FA5}">
                      <a16:colId xmlns="" xmlns:a16="http://schemas.microsoft.com/office/drawing/2014/main" val="1173393205"/>
                    </a:ext>
                  </a:extLst>
                </a:gridCol>
                <a:gridCol w="1321603">
                  <a:extLst>
                    <a:ext uri="{9D8B030D-6E8A-4147-A177-3AD203B41FA5}">
                      <a16:colId xmlns="" xmlns:a16="http://schemas.microsoft.com/office/drawing/2014/main" val="3331250378"/>
                    </a:ext>
                  </a:extLst>
                </a:gridCol>
                <a:gridCol w="1321603">
                  <a:extLst>
                    <a:ext uri="{9D8B030D-6E8A-4147-A177-3AD203B41FA5}">
                      <a16:colId xmlns="" xmlns:a16="http://schemas.microsoft.com/office/drawing/2014/main" val="3740119195"/>
                    </a:ext>
                  </a:extLst>
                </a:gridCol>
                <a:gridCol w="1160378">
                  <a:extLst>
                    <a:ext uri="{9D8B030D-6E8A-4147-A177-3AD203B41FA5}">
                      <a16:colId xmlns="" xmlns:a16="http://schemas.microsoft.com/office/drawing/2014/main" val="2158290160"/>
                    </a:ext>
                  </a:extLst>
                </a:gridCol>
                <a:gridCol w="1112972">
                  <a:extLst>
                    <a:ext uri="{9D8B030D-6E8A-4147-A177-3AD203B41FA5}">
                      <a16:colId xmlns="" xmlns:a16="http://schemas.microsoft.com/office/drawing/2014/main" val="694494192"/>
                    </a:ext>
                  </a:extLst>
                </a:gridCol>
              </a:tblGrid>
              <a:tr h="264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Социальный риск 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риск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984338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±%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±%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052907"/>
                  </a:ext>
                </a:extLst>
              </a:tr>
              <a:tr h="349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Российская </a:t>
                      </a:r>
                      <a:r>
                        <a:rPr lang="ru-RU" sz="15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Федерация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-40,05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-48,70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4806964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Приволжский </a:t>
                      </a:r>
                      <a:r>
                        <a:rPr lang="ru-RU" sz="15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федеральный округ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4,42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-38,18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-50,66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0019312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5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</a:t>
                      </a:r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Башкортостан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4,39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-31,73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-43,98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7756056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Республика Марий Эл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-20,12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-36,29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1970510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Республика Мордовия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-26,33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-46,73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5635487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Республика </a:t>
                      </a:r>
                      <a:r>
                        <a:rPr lang="ru-RU" sz="15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Татарстан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3,44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-49,41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-62,86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342278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Удмуртская Республика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-21,84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-39,90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816874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Чувашская </a:t>
                      </a:r>
                      <a:r>
                        <a:rPr lang="ru-RU" sz="1500" b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-51,02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-62,54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6838047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Пермский край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-53,99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-67,79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7643188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Кировская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-25,55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-32,42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916081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Нижегородская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-53,99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-62,70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6696216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Оренбургская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4,28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-39,20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-57,01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8717417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Пензенская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7,89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-19,08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5526805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Самарская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3,52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-46,18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-52,31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4432362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Саратовская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-17,84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-24,84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5947346"/>
                  </a:ext>
                </a:extLst>
              </a:tr>
              <a:tr h="18593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5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Ульяновская область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-20,33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1,48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-34,51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84" marR="7784" marT="583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67551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Tahoma" pitchFamily="34" charset="0"/>
              </a:rPr>
              <a:t>  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показатели аварийности в ПФО</a:t>
            </a:r>
          </a:p>
        </p:txBody>
      </p:sp>
      <p:pic>
        <p:nvPicPr>
          <p:cNvPr id="10" name="Picture 8" descr="Эмблема ГИБД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00180"/>
          <a:ext cx="8784976" cy="2643205"/>
        </p:xfrm>
        <a:graphic>
          <a:graphicData uri="http://schemas.openxmlformats.org/drawingml/2006/table">
            <a:tbl>
              <a:tblPr/>
              <a:tblGrid>
                <a:gridCol w="2297836"/>
                <a:gridCol w="1020449"/>
                <a:gridCol w="1239117"/>
                <a:gridCol w="1020449"/>
                <a:gridCol w="1093338"/>
                <a:gridCol w="1166227"/>
                <a:gridCol w="947560"/>
              </a:tblGrid>
              <a:tr h="54030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Значение дорог</a:t>
                      </a:r>
                      <a:endParaRPr lang="ru-RU" sz="20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мес. 2019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± к АППГ,%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ДТП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Погибло</a:t>
                      </a:r>
                      <a:endParaRPr lang="ru-RU" sz="18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Ранено</a:t>
                      </a:r>
                      <a:endParaRPr lang="ru-RU" sz="18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ДТП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Погибло</a:t>
                      </a:r>
                      <a:endParaRPr lang="ru-RU" sz="18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Ранено</a:t>
                      </a:r>
                      <a:endParaRPr lang="ru-RU" sz="18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40302"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федеральные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+2,6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+16,3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+18,1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302"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региональные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+9,0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+0,3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2470"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муниципальные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1 453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-0,8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+0,3</a:t>
                      </a:r>
                      <a:endParaRPr lang="ru-RU" sz="2000" b="0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        Показатели аварийности по значению автодорог</a:t>
            </a:r>
            <a:endParaRPr lang="ru-RU" alt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8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F5A0-B5B3-4B04-A9AB-AF3201E8B550}" type="slidenum">
              <a:rPr lang="ru-RU">
                <a:latin typeface="Arial" pitchFamily="34" charset="0"/>
              </a:rPr>
              <a:pPr>
                <a:defRPr/>
              </a:pPr>
              <a:t>8</a:t>
            </a:fld>
            <a:endParaRPr lang="ru-RU">
              <a:latin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8"/>
            <a:ext cx="9144000" cy="5143500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4037849"/>
              </p:ext>
            </p:extLst>
          </p:nvPr>
        </p:nvGraphicFramePr>
        <p:xfrm>
          <a:off x="166660" y="1131127"/>
          <a:ext cx="8262992" cy="322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8150">
                  <a:extLst>
                    <a:ext uri="{9D8B030D-6E8A-4147-A177-3AD203B41FA5}">
                      <a16:colId xmlns="" xmlns:a16="http://schemas.microsoft.com/office/drawing/2014/main" val="1223702375"/>
                    </a:ext>
                  </a:extLst>
                </a:gridCol>
                <a:gridCol w="1285884">
                  <a:extLst>
                    <a:ext uri="{9D8B030D-6E8A-4147-A177-3AD203B41FA5}">
                      <a16:colId xmlns="" xmlns:a16="http://schemas.microsoft.com/office/drawing/2014/main" val="3816481168"/>
                    </a:ext>
                  </a:extLst>
                </a:gridCol>
                <a:gridCol w="1430070">
                  <a:extLst>
                    <a:ext uri="{9D8B030D-6E8A-4147-A177-3AD203B41FA5}">
                      <a16:colId xmlns="" xmlns:a16="http://schemas.microsoft.com/office/drawing/2014/main" val="1563503198"/>
                    </a:ext>
                  </a:extLst>
                </a:gridCol>
                <a:gridCol w="1498888">
                  <a:extLst>
                    <a:ext uri="{9D8B030D-6E8A-4147-A177-3AD203B41FA5}">
                      <a16:colId xmlns="" xmlns:a16="http://schemas.microsoft.com/office/drawing/2014/main" val="3395219872"/>
                    </a:ext>
                  </a:extLst>
                </a:gridCol>
              </a:tblGrid>
              <a:tr h="4324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дороги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Аварийность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471513"/>
                  </a:ext>
                </a:extLst>
              </a:tr>
              <a:tr h="4324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ДТП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погибло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ранено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746753209"/>
                  </a:ext>
                </a:extLst>
              </a:tr>
              <a:tr h="41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Казань – Малмыж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24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34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4293260255"/>
                  </a:ext>
                </a:extLst>
              </a:tr>
              <a:tr h="540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Челны – Заинск – Альметьевск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20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503597322"/>
                  </a:ext>
                </a:extLst>
              </a:tr>
              <a:tr h="432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Сорочьи Горы – Шали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6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22572731"/>
                  </a:ext>
                </a:extLst>
              </a:tr>
              <a:tr h="432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Казань – Шемордан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16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813472798"/>
                  </a:ext>
                </a:extLst>
              </a:tr>
              <a:tr h="540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 – Нижнекамск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0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1800" b="0" i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44906964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203696"/>
            <a:ext cx="91440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    показатели аварийности по региональным дорогам</a:t>
            </a:r>
          </a:p>
        </p:txBody>
      </p:sp>
      <p:pic>
        <p:nvPicPr>
          <p:cNvPr id="11" name="Picture 8" descr="Эмблема ГИБД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105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32" y="-23813"/>
            <a:ext cx="9144000" cy="5167313"/>
          </a:xfrm>
          <a:prstGeom prst="rect">
            <a:avLst/>
          </a:prstGeom>
          <a:gradFill rotWithShape="1">
            <a:gsLst>
              <a:gs pos="99000">
                <a:schemeClr val="accent1">
                  <a:lumMod val="75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22000">
                <a:schemeClr val="bg1">
                  <a:lumMod val="95000"/>
                  <a:alpha val="59000"/>
                </a:schemeClr>
              </a:gs>
            </a:gsLst>
            <a:lin ang="5400000" scaled="1"/>
          </a:gradFill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142990"/>
          <a:ext cx="8463314" cy="3702794"/>
        </p:xfrm>
        <a:graphic>
          <a:graphicData uri="http://schemas.openxmlformats.org/drawingml/2006/table">
            <a:tbl>
              <a:tblPr/>
              <a:tblGrid>
                <a:gridCol w="2342634"/>
                <a:gridCol w="1080120"/>
                <a:gridCol w="1080120"/>
                <a:gridCol w="1011101"/>
                <a:gridCol w="983113"/>
                <a:gridCol w="983113"/>
                <a:gridCol w="983113"/>
              </a:tblGrid>
              <a:tr h="230732">
                <a:tc rowSpan="2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мес.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± к АППГ,%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ДТП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погибло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ранено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ДТП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погибло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ранено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Российская Федерация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17 414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-1,8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ПФО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2 431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3 606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+0,6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+3,0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+2,3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Республика Башкортостан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-6,6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+22,0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Республика Татарстан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+9,0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+0,3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Нижегородская область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-5,2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+2,8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Самарская область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-11,9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Оренбургская область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-2,0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+2,4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66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-14,1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03696"/>
            <a:ext cx="9144000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47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    Показатели аварийности </a:t>
            </a:r>
          </a:p>
          <a:p>
            <a:pPr marL="47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    на региональных дорогах </a:t>
            </a:r>
            <a:r>
              <a:rPr lang="ru-RU" alt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пфо</a:t>
            </a:r>
            <a:r>
              <a:rPr lang="ru-RU" alt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Tahoma" pitchFamily="34" charset="0"/>
              </a:rPr>
              <a:t> </a:t>
            </a:r>
          </a:p>
          <a:p>
            <a:pPr marL="47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Tahoma" pitchFamily="34" charset="0"/>
            </a:endParaRPr>
          </a:p>
        </p:txBody>
      </p:sp>
      <p:pic>
        <p:nvPicPr>
          <p:cNvPr id="9" name="Picture 8" descr="Эмблема ГИБДД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67" y="186780"/>
            <a:ext cx="63023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26311</TotalTime>
  <Words>1029</Words>
  <Application>Microsoft Office PowerPoint</Application>
  <PresentationFormat>Экран (16:9)</PresentationFormat>
  <Paragraphs>514</Paragraphs>
  <Slides>20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IAO_NRW</dc:creator>
  <cp:lastModifiedBy>user</cp:lastModifiedBy>
  <cp:revision>2498</cp:revision>
  <cp:lastPrinted>2019-05-06T18:13:29Z</cp:lastPrinted>
  <dcterms:created xsi:type="dcterms:W3CDTF">2013-01-16T05:42:55Z</dcterms:created>
  <dcterms:modified xsi:type="dcterms:W3CDTF">2019-07-19T06:17:02Z</dcterms:modified>
</cp:coreProperties>
</file>