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506" r:id="rId3"/>
    <p:sldId id="456" r:id="rId4"/>
    <p:sldId id="507" r:id="rId5"/>
    <p:sldId id="474" r:id="rId6"/>
    <p:sldId id="482" r:id="rId7"/>
    <p:sldId id="490" r:id="rId8"/>
    <p:sldId id="501" r:id="rId9"/>
    <p:sldId id="502" r:id="rId10"/>
    <p:sldId id="503" r:id="rId11"/>
    <p:sldId id="480" r:id="rId12"/>
    <p:sldId id="504" r:id="rId13"/>
    <p:sldId id="508" r:id="rId14"/>
    <p:sldId id="505" r:id="rId15"/>
    <p:sldId id="500" r:id="rId16"/>
    <p:sldId id="497" r:id="rId17"/>
    <p:sldId id="499" r:id="rId18"/>
    <p:sldId id="488" r:id="rId19"/>
    <p:sldId id="472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03" initials="2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6B9B8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0" autoAdjust="0"/>
  </p:normalViewPr>
  <p:slideViewPr>
    <p:cSldViewPr>
      <p:cViewPr>
        <p:scale>
          <a:sx n="98" d="100"/>
          <a:sy n="98" d="100"/>
        </p:scale>
        <p:origin x="-27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28788326106278"/>
          <c:y val="8.5040028422777844E-2"/>
          <c:w val="0.51622837045854197"/>
          <c:h val="0.7622996763714361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/>
          </c:spPr>
          <c:explosion val="4"/>
          <c:dPt>
            <c:idx val="0"/>
            <c:bubble3D val="0"/>
            <c:spPr>
              <a:solidFill>
                <a:srgbClr val="7030A0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/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/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/>
            </c:spPr>
          </c:dPt>
          <c:dPt>
            <c:idx val="3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plastic"/>
            </c:spPr>
          </c:dPt>
          <c:dPt>
            <c:idx val="4"/>
            <c:bubble3D val="0"/>
            <c:explosion val="36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plastic"/>
            </c:spPr>
          </c:dPt>
          <c:dPt>
            <c:idx val="5"/>
            <c:bubble3D val="0"/>
            <c:explosion val="27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/>
            </c:spPr>
          </c:dPt>
          <c:dPt>
            <c:idx val="6"/>
            <c:bubble3D val="0"/>
            <c:explosion val="2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plastic"/>
            </c:spPr>
          </c:dPt>
          <c:dPt>
            <c:idx val="7"/>
            <c:bubble3D val="0"/>
            <c:explosion val="1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plastic"/>
            </c:spPr>
          </c:dPt>
          <c:dPt>
            <c:idx val="8"/>
            <c:bubble3D val="0"/>
            <c:explosion val="5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plastic"/>
            </c:spPr>
          </c:dPt>
          <c:dLbls>
            <c:dLbl>
              <c:idx val="0"/>
              <c:layout>
                <c:manualLayout>
                  <c:x val="7.1394996297057908E-2"/>
                  <c:y val="-0.12754834502180273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Средства </a:t>
                    </a:r>
                    <a:r>
                      <a:rPr lang="ru-RU" b="0" dirty="0"/>
                      <a:t>индивидуальной защиты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75,7 млн. руб.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8809641241837198E-2"/>
                  <c:y val="5.1227474835612241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Обязательные</a:t>
                    </a:r>
                    <a:r>
                      <a:rPr lang="ru-RU" b="0" baseline="0" dirty="0" smtClean="0"/>
                      <a:t> </a:t>
                    </a:r>
                    <a:r>
                      <a:rPr lang="ru-RU" b="0" dirty="0" smtClean="0"/>
                      <a:t>периодические</a:t>
                    </a:r>
                    <a:r>
                      <a:rPr lang="ru-RU" b="0" baseline="0" dirty="0" smtClean="0"/>
                      <a:t> </a:t>
                    </a:r>
                    <a:r>
                      <a:rPr lang="ru-RU" b="0" dirty="0" smtClean="0"/>
                      <a:t>медицинские осмотры </a:t>
                    </a:r>
                    <a:r>
                      <a:rPr lang="ru-RU" b="0" baseline="0" dirty="0" smtClean="0"/>
                      <a:t> </a:t>
                    </a:r>
                  </a:p>
                  <a:p>
                    <a:r>
                      <a:rPr lang="ru-RU" b="1" dirty="0" smtClean="0"/>
                      <a:t>60 </a:t>
                    </a:r>
                    <a:r>
                      <a:rPr lang="ru-RU" b="1" dirty="0" err="1" smtClean="0"/>
                      <a:t>млн.руб</a:t>
                    </a:r>
                    <a:r>
                      <a:rPr lang="ru-RU" b="1" dirty="0" smtClean="0"/>
                      <a:t>. 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0854559054878937E-2"/>
                  <c:y val="3.648538940590218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Санаторно-курортное лечение работников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58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7968882174764442"/>
                  <c:y val="9.8182839637424482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Специальная оценка </a:t>
                    </a:r>
                    <a:r>
                      <a:rPr lang="ru-RU" b="0" dirty="0"/>
                      <a:t>условий труда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40,4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 smtClean="0"/>
                      <a:t>.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9218990618849144"/>
                  <c:y val="0.20569396228126308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Обучение по охране труда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1,6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 smtClean="0"/>
                      <a:t>. (0,7%)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6.8197616699493077E-2"/>
                  <c:y val="0.13119541853734346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Приведение </a:t>
                    </a:r>
                    <a:r>
                      <a:rPr lang="ru-RU" b="0" dirty="0"/>
                      <a:t>уровней запыленности и загазованности воздуха, уровней шума и вибрации и уровней излучений на рабочих местах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0,9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млн.рубл</a:t>
                    </a:r>
                    <a:r>
                      <a:rPr lang="ru-RU" baseline="0" dirty="0" smtClean="0"/>
                      <a:t>. (0,4%)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91808685622729"/>
                  <c:y val="-3.1583876075655964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err="1" smtClean="0"/>
                      <a:t>Тахографы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0,6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 smtClean="0"/>
                      <a:t>. (0,3%)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5320565084916363"/>
                  <c:y val="-0.17434782987508887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Аптечки первой </a:t>
                    </a:r>
                    <a:r>
                      <a:rPr lang="ru-RU" b="0" dirty="0"/>
                      <a:t>мед.помощи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0,3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 smtClean="0"/>
                      <a:t>. (0,12%)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1724056623873957"/>
                  <c:y val="-0.36252449641375406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err="1" smtClean="0"/>
                      <a:t>Алкотестеры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 smtClean="0"/>
                      <a:t>. (0,08%)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Приобретение работникам средств индивидуальной защиты</c:v>
                </c:pt>
                <c:pt idx="1">
                  <c:v>Проведение обязательных периодических медицинских осмотров (обследований) работников</c:v>
                </c:pt>
                <c:pt idx="2">
                  <c:v>Санаторно-курортное лечение работников</c:v>
                </c:pt>
                <c:pt idx="3">
                  <c:v>Проведение специальной оценки условий труда</c:v>
                </c:pt>
                <c:pt idx="4">
                  <c:v>Обучение по охране труда</c:v>
                </c:pt>
                <c:pt idx="5">
                  <c:v>Мероприятия по приведению уровней запыленности и загазованности воздуха, уровней шума и вибрации и уровней излучений на рабочих местах</c:v>
                </c:pt>
                <c:pt idx="6">
                  <c:v>Приобретение страхователями тахографов</c:v>
                </c:pt>
                <c:pt idx="7">
                  <c:v>Приобретение страхователями аптечек для оказания первой мед.помощи</c:v>
                </c:pt>
                <c:pt idx="8">
                  <c:v>Приобретение страхователеями алкотестеров</c:v>
                </c:pt>
                <c:pt idx="9">
                  <c:v>Обеспечение работников лечебно-профилактическим пританием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75.7</c:v>
                </c:pt>
                <c:pt idx="1">
                  <c:v>60</c:v>
                </c:pt>
                <c:pt idx="2">
                  <c:v>58</c:v>
                </c:pt>
                <c:pt idx="3">
                  <c:v>40.4</c:v>
                </c:pt>
                <c:pt idx="4">
                  <c:v>1.6</c:v>
                </c:pt>
                <c:pt idx="5">
                  <c:v>0.9</c:v>
                </c:pt>
                <c:pt idx="6">
                  <c:v>0.6</c:v>
                </c:pt>
                <c:pt idx="7">
                  <c:v>0.3</c:v>
                </c:pt>
                <c:pt idx="8">
                  <c:v>0.2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44"/>
      </c:pieChart>
    </c:plotArea>
    <c:plotVisOnly val="1"/>
    <c:dispBlanksAs val="zero"/>
    <c:showDLblsOverMax val="0"/>
  </c:chart>
  <c:txPr>
    <a:bodyPr/>
    <a:lstStyle/>
    <a:p>
      <a:pPr algn="ctr">
        <a:defRPr sz="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616992920640875"/>
          <c:y val="5.5248212046051105E-2"/>
          <c:w val="0.35982022033981653"/>
          <c:h val="0.917127681930923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Использовано, млн. руб.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2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2"/>
                      </a:solidFill>
                      <a:latin typeface="Garamond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Garamond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Государственное управление и обеспечение военной безопасности</c:v>
                </c:pt>
                <c:pt idx="1">
                  <c:v>Образование</c:v>
                </c:pt>
                <c:pt idx="2">
                  <c:v>Торговля</c:v>
                </c:pt>
                <c:pt idx="3">
                  <c:v>Прочие виды экономической деятельности</c:v>
                </c:pt>
                <c:pt idx="4">
                  <c:v>Сельское хозяйство, охота и предоставление услуг в этих областях</c:v>
                </c:pt>
                <c:pt idx="5">
                  <c:v>Здравоохранение и предоставление социальных услуг</c:v>
                </c:pt>
                <c:pt idx="6">
                  <c:v>Строительство</c:v>
                </c:pt>
                <c:pt idx="7">
                  <c:v>Предоставление услуг</c:v>
                </c:pt>
                <c:pt idx="8">
                  <c:v>Транспорт</c:v>
                </c:pt>
                <c:pt idx="9">
                  <c:v>Добыча полезных ископаемых</c:v>
                </c:pt>
                <c:pt idx="10">
                  <c:v>Связь</c:v>
                </c:pt>
                <c:pt idx="11">
                  <c:v>Производство</c:v>
                </c:pt>
                <c:pt idx="12">
                  <c:v>ВСЕГО по РО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1.3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11.2</c:v>
                </c:pt>
                <c:pt idx="5">
                  <c:v>5.2</c:v>
                </c:pt>
                <c:pt idx="6">
                  <c:v>21</c:v>
                </c:pt>
                <c:pt idx="7">
                  <c:v>8.5</c:v>
                </c:pt>
                <c:pt idx="8">
                  <c:v>19.2</c:v>
                </c:pt>
                <c:pt idx="9">
                  <c:v>12.9</c:v>
                </c:pt>
                <c:pt idx="10">
                  <c:v>1.4</c:v>
                </c:pt>
                <c:pt idx="11">
                  <c:v>131.4</c:v>
                </c:pt>
                <c:pt idx="12">
                  <c:v>236.9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использовано, млн.руб.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12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tx2"/>
                      </a:solidFill>
                      <a:latin typeface="Garamond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Garamond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Государственное управление и обеспечение военной безопасности</c:v>
                </c:pt>
                <c:pt idx="1">
                  <c:v>Образование</c:v>
                </c:pt>
                <c:pt idx="2">
                  <c:v>Торговля</c:v>
                </c:pt>
                <c:pt idx="3">
                  <c:v>Прочие виды экономической деятельности</c:v>
                </c:pt>
                <c:pt idx="4">
                  <c:v>Сельское хозяйство, охота и предоставление услуг в этих областях</c:v>
                </c:pt>
                <c:pt idx="5">
                  <c:v>Здравоохранение и предоставление социальных услуг</c:v>
                </c:pt>
                <c:pt idx="6">
                  <c:v>Строительство</c:v>
                </c:pt>
                <c:pt idx="7">
                  <c:v>Предоставление услуг</c:v>
                </c:pt>
                <c:pt idx="8">
                  <c:v>Транспорт</c:v>
                </c:pt>
                <c:pt idx="9">
                  <c:v>Добыча полезных ископаемых</c:v>
                </c:pt>
                <c:pt idx="10">
                  <c:v>Связь</c:v>
                </c:pt>
                <c:pt idx="11">
                  <c:v>Производство</c:v>
                </c:pt>
                <c:pt idx="12">
                  <c:v>ВСЕГО по РО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5.8</c:v>
                </c:pt>
                <c:pt idx="1">
                  <c:v>11.5</c:v>
                </c:pt>
                <c:pt idx="2">
                  <c:v>11.5</c:v>
                </c:pt>
                <c:pt idx="3">
                  <c:v>13.899999999999999</c:v>
                </c:pt>
                <c:pt idx="4">
                  <c:v>18</c:v>
                </c:pt>
                <c:pt idx="5">
                  <c:v>4.9999999999999991</c:v>
                </c:pt>
                <c:pt idx="6">
                  <c:v>18.700000000000003</c:v>
                </c:pt>
                <c:pt idx="7">
                  <c:v>5.6999999999999993</c:v>
                </c:pt>
                <c:pt idx="8">
                  <c:v>6.1999999999999993</c:v>
                </c:pt>
                <c:pt idx="9">
                  <c:v>4.0999999999999996</c:v>
                </c:pt>
                <c:pt idx="10">
                  <c:v>0.30000000000000004</c:v>
                </c:pt>
                <c:pt idx="11">
                  <c:v>2.5999999999999943</c:v>
                </c:pt>
                <c:pt idx="12">
                  <c:v>97.499999999999972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937088"/>
        <c:axId val="98980608"/>
      </c:barChart>
      <c:catAx>
        <c:axId val="98937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Garamond" pitchFamily="18" charset="0"/>
              </a:defRPr>
            </a:pPr>
            <a:endParaRPr lang="ru-RU"/>
          </a:p>
        </c:txPr>
        <c:crossAx val="98980608"/>
        <c:crosses val="autoZero"/>
        <c:auto val="1"/>
        <c:lblAlgn val="ctr"/>
        <c:lblOffset val="100"/>
        <c:noMultiLvlLbl val="0"/>
      </c:catAx>
      <c:valAx>
        <c:axId val="989806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8937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516219053984893"/>
          <c:y val="2.3430462211026085E-2"/>
          <c:w val="0.40113177315453102"/>
          <c:h val="2.2475414378322088E-2"/>
        </c:manualLayout>
      </c:layout>
      <c:overlay val="0"/>
      <c:txPr>
        <a:bodyPr/>
        <a:lstStyle/>
        <a:p>
          <a:pPr>
            <a:defRPr sz="1100" b="1">
              <a:solidFill>
                <a:schemeClr val="tx2"/>
              </a:solidFill>
              <a:latin typeface="Garamond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0.55806</cdr:x>
      <cdr:y>0.86826</cdr:y>
    </cdr:from>
    <cdr:to>
      <cdr:x>0.73507</cdr:x>
      <cdr:y>0.90311</cdr:y>
    </cdr:to>
    <cdr:sp macro="" textlink="">
      <cdr:nvSpPr>
        <cdr:cNvPr id="3" name="Прямоугольник 2"/>
        <cdr:cNvSpPr/>
      </cdr:nvSpPr>
      <cdr:spPr bwMode="auto">
        <a:xfrm xmlns:a="http://schemas.openxmlformats.org/drawingml/2006/main">
          <a:off x="5107501" y="5514296"/>
          <a:ext cx="1620000" cy="221338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noFill/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400" b="0" dirty="0" smtClean="0">
              <a:solidFill>
                <a:schemeClr val="bg1"/>
              </a:solidFill>
            </a:rPr>
            <a:t>794 страхователя</a:t>
          </a:r>
          <a:endParaRPr lang="ru-RU" sz="1400" b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0.23453</cdr:x>
      <cdr:y>0.02412</cdr:y>
    </cdr:from>
    <cdr:to>
      <cdr:x>0.41154</cdr:x>
      <cdr:y>0.05897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2146459" y="153162"/>
          <a:ext cx="1620000" cy="221337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400" b="0" dirty="0" smtClean="0"/>
            <a:t>591 страхователь</a:t>
          </a:r>
          <a:endParaRPr lang="ru-RU" sz="1400" b="0" dirty="0"/>
        </a:p>
      </cdr:txBody>
    </cdr:sp>
  </cdr:relSizeAnchor>
  <cdr:relSizeAnchor xmlns:cdr="http://schemas.openxmlformats.org/drawingml/2006/chartDrawing">
    <cdr:from>
      <cdr:x>0.82299</cdr:x>
      <cdr:y>0.73563</cdr:y>
    </cdr:from>
    <cdr:to>
      <cdr:x>1</cdr:x>
      <cdr:y>0.77048</cdr:y>
    </cdr:to>
    <cdr:sp macro="" textlink="">
      <cdr:nvSpPr>
        <cdr:cNvPr id="5" name="Прямоугольник 4"/>
        <cdr:cNvSpPr/>
      </cdr:nvSpPr>
      <cdr:spPr bwMode="auto">
        <a:xfrm xmlns:a="http://schemas.openxmlformats.org/drawingml/2006/main">
          <a:off x="7532182" y="4672013"/>
          <a:ext cx="1620000" cy="2213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400" b="0" dirty="0" smtClean="0">
              <a:solidFill>
                <a:schemeClr val="bg1"/>
              </a:solidFill>
            </a:rPr>
            <a:t>93 страхователя</a:t>
          </a:r>
          <a:endParaRPr lang="ru-RU" sz="1400" b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0.82299</cdr:x>
      <cdr:y>0.08593</cdr:y>
    </cdr:from>
    <cdr:to>
      <cdr:x>1</cdr:x>
      <cdr:y>0.12078</cdr:y>
    </cdr:to>
    <cdr:sp macro="" textlink="">
      <cdr:nvSpPr>
        <cdr:cNvPr id="8" name="Прямоугольник 7"/>
        <cdr:cNvSpPr/>
      </cdr:nvSpPr>
      <cdr:spPr bwMode="auto">
        <a:xfrm xmlns:a="http://schemas.openxmlformats.org/drawingml/2006/main">
          <a:off x="7532182" y="545744"/>
          <a:ext cx="1620000" cy="221337"/>
        </a:xfrm>
        <a:prstGeom xmlns:a="http://schemas.openxmlformats.org/drawingml/2006/main" prst="rect">
          <a:avLst/>
        </a:prstGeom>
        <a:solidFill xmlns:a="http://schemas.openxmlformats.org/drawingml/2006/main">
          <a:srgbClr val="E6B9B8"/>
        </a:solidFill>
        <a:ln xmlns:a="http://schemas.openxmlformats.org/drawingml/2006/main">
          <a:noFill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400" b="0" dirty="0" smtClean="0">
              <a:solidFill>
                <a:schemeClr val="bg1"/>
              </a:solidFill>
            </a:rPr>
            <a:t>36</a:t>
          </a:r>
          <a:r>
            <a:rPr lang="en-US" sz="1400" b="0" dirty="0" smtClean="0">
              <a:solidFill>
                <a:schemeClr val="bg1"/>
              </a:solidFill>
            </a:rPr>
            <a:t>0</a:t>
          </a:r>
          <a:r>
            <a:rPr lang="ru-RU" sz="1400" b="0" dirty="0" smtClean="0">
              <a:solidFill>
                <a:schemeClr val="bg1"/>
              </a:solidFill>
            </a:rPr>
            <a:t> страхователей</a:t>
          </a:r>
          <a:endParaRPr lang="ru-RU" sz="1400" b="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0.29226</cdr:x>
      <cdr:y>0.87959</cdr:y>
    </cdr:from>
    <cdr:to>
      <cdr:x>0.46927</cdr:x>
      <cdr:y>0.91444</cdr:y>
    </cdr:to>
    <cdr:sp macro="" textlink="">
      <cdr:nvSpPr>
        <cdr:cNvPr id="10" name="Прямоугольник 9"/>
        <cdr:cNvSpPr/>
      </cdr:nvSpPr>
      <cdr:spPr bwMode="auto">
        <a:xfrm xmlns:a="http://schemas.openxmlformats.org/drawingml/2006/main">
          <a:off x="2674814" y="5586304"/>
          <a:ext cx="1620000" cy="22133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</a:schemeClr>
        </a:solidFill>
        <a:ln xmlns:a="http://schemas.openxmlformats.org/drawingml/2006/main">
          <a:noFill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60 страхователей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0.64685</cdr:x>
      <cdr:y>0.54622</cdr:y>
    </cdr:from>
    <cdr:to>
      <cdr:x>0.75251</cdr:x>
      <cdr:y>0.70702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5920108" y="3469058"/>
          <a:ext cx="966994" cy="10212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/>
            <a:t>24,4 %</a:t>
          </a:r>
        </a:p>
      </cdr:txBody>
    </cdr:sp>
  </cdr:relSizeAnchor>
  <cdr:relSizeAnchor xmlns:cdr="http://schemas.openxmlformats.org/drawingml/2006/chartDrawing">
    <cdr:from>
      <cdr:x>0.04662</cdr:x>
      <cdr:y>0.73563</cdr:y>
    </cdr:from>
    <cdr:to>
      <cdr:x>0.22363</cdr:x>
      <cdr:y>0.77048</cdr:y>
    </cdr:to>
    <cdr:sp macro="" textlink="">
      <cdr:nvSpPr>
        <cdr:cNvPr id="15" name="Прямоугольник 14"/>
        <cdr:cNvSpPr/>
      </cdr:nvSpPr>
      <cdr:spPr bwMode="auto">
        <a:xfrm xmlns:a="http://schemas.openxmlformats.org/drawingml/2006/main">
          <a:off x="426666" y="4672013"/>
          <a:ext cx="1620000" cy="2213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style>
        <a:lnRef xmlns:a="http://schemas.openxmlformats.org/drawingml/2006/main" idx="1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/>
            <a:t>1 страхователь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0.87907</cdr:x>
      <cdr:y>0.0025</cdr:y>
    </cdr:from>
    <cdr:to>
      <cdr:x>0.93645</cdr:x>
      <cdr:y>0.05549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duotone>
            <a:schemeClr val="accent4">
              <a:shade val="45000"/>
              <a:satMod val="135000"/>
            </a:schemeClr>
            <a:prstClr val="white"/>
          </a:duotone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38225" y="14919"/>
          <a:ext cx="524682" cy="31670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91F7-FCBD-4E62-ABCC-4408A50F0003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898E2-4D11-4F37-986B-DEAAC7B70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767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66E87B-DD85-4B57-A9D3-2DAEA3EDD829}" type="datetimeFigureOut">
              <a:rPr lang="ru-RU"/>
              <a:pPr>
                <a:defRPr/>
              </a:pPr>
              <a:t>16.12.2016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85" tIns="46493" rIns="92985" bIns="4649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073"/>
            <a:ext cx="5438464" cy="4466825"/>
          </a:xfrm>
          <a:prstGeom prst="rect">
            <a:avLst/>
          </a:prstGeom>
        </p:spPr>
        <p:txBody>
          <a:bodyPr vert="horz" lIns="92985" tIns="46493" rIns="92985" bIns="4649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3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533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84D8B7-F162-42A0-8954-6317633B32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102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7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12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32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1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58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0" dirty="0" smtClean="0"/>
              <a:t>Заменить</a:t>
            </a:r>
            <a:r>
              <a:rPr lang="ru-RU" altLang="ru-RU" b="0" baseline="0" dirty="0" smtClean="0"/>
              <a:t> с учетом </a:t>
            </a:r>
            <a:endParaRPr lang="ru-RU" altLang="ru-RU" b="0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7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50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8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8DD8-39A2-4689-AC7F-187DFBEFFC9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0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B0915-5DE0-4D26-9201-93A5076CF412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FE01-EFDA-493E-A3CA-8CFB4CBA3F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1903-D149-4350-9BB2-2BB94A36BE75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68AB-67F8-4113-B81F-272ABDC819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36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011C-FF95-472F-82F8-BEDBE4D334DD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2C26-5A89-4751-9E94-BDEAE318D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66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2A9F-D569-43FC-ABF2-325CB6B9A7E6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11442-1FB3-45C5-B28C-AC95F1D77B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49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0862E-6D5A-4386-AC59-0B5E32A0617C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E181-2D57-4C99-8900-0C0D11399B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13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CCA6-F18A-42DB-B4B1-5D4999836E9E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0F42-3EFC-4AD0-A7D7-39BDA45158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88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DAB4-7708-4E01-87C1-C3EEC6CF98B9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D9D6-C4F0-45B6-B79C-E2BE57AB9B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33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6592-FDED-4C5F-A6D7-7D13319036DB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FC016-3EDA-45A1-9DDB-F44BC55E4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78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1431-3E33-48A5-87E8-6DC6B79E275E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0393-EBCC-4AF8-9F69-5A92C2B5AE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90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C07D-54F5-4AF1-A7E3-50AA95D19B87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7A84-435F-4F48-9FF7-E03BFF789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46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4AD1-C412-4319-ACA9-7FE70A940617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CDFA7-EC37-4001-BF47-FD9672D878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7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B2315B-8846-48D9-BDD8-77D2632C4E8C}" type="datetime1">
              <a:rPr lang="ru-RU" smtClean="0"/>
              <a:t>16.12.2016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ГУ - РО ФСС РФ по Республике Татарстан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68E224-BEF1-4D2C-B371-9B52F7C68B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jpeg"/><Relationship Id="rId7" Type="http://schemas.openxmlformats.org/officeDocument/2006/relationships/image" Target="../media/image3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15.jpeg"/><Relationship Id="rId10" Type="http://schemas.openxmlformats.org/officeDocument/2006/relationships/image" Target="../media/image26.png"/><Relationship Id="rId4" Type="http://schemas.openxmlformats.org/officeDocument/2006/relationships/image" Target="../media/image31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428625" y="6223000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2998" y="1052736"/>
            <a:ext cx="81038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Garamond" pitchFamily="18" charset="0"/>
              </a:rPr>
              <a:t>Механизмы </a:t>
            </a:r>
            <a:r>
              <a:rPr lang="ru-RU" sz="3200" b="1" dirty="0">
                <a:solidFill>
                  <a:schemeClr val="tx2"/>
                </a:solidFill>
                <a:latin typeface="Garamond" pitchFamily="18" charset="0"/>
              </a:rPr>
              <a:t>финансовой заинтересованности работодателей в выполнении требований охраны </a:t>
            </a:r>
            <a:r>
              <a:rPr lang="ru-RU" sz="3200" b="1" dirty="0" smtClean="0">
                <a:solidFill>
                  <a:schemeClr val="tx2"/>
                </a:solidFill>
                <a:latin typeface="Garamond" pitchFamily="18" charset="0"/>
              </a:rPr>
              <a:t>труда</a:t>
            </a:r>
            <a:r>
              <a:rPr lang="ru-RU" sz="3200" b="1" dirty="0">
                <a:solidFill>
                  <a:schemeClr val="tx2"/>
                </a:solidFill>
                <a:latin typeface="Garamond" pitchFamily="18" charset="0"/>
              </a:rPr>
              <a:t>	</a:t>
            </a:r>
            <a:endParaRPr lang="ru-RU" sz="3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29320" y="6520900"/>
            <a:ext cx="9144000" cy="3371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Казань, декабрь 2016 года</a:t>
            </a:r>
            <a:endParaRPr lang="ru-RU" sz="1600" b="1" dirty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7778" y="3789040"/>
            <a:ext cx="8959882" cy="0"/>
          </a:xfrm>
          <a:prstGeom prst="line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64088" y="4509120"/>
            <a:ext cx="3779912" cy="1568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отдела страхования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профессиональных рисков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ГУ-РО Фонда социального страхования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Республике Татарстан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А.Ю.Гильмеев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339285" y="5642429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/>
          </p:cNvSpPr>
          <p:nvPr/>
        </p:nvSpPr>
        <p:spPr bwMode="auto">
          <a:xfrm>
            <a:off x="120331" y="980728"/>
            <a:ext cx="85725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marL="0" lvl="2" indent="628650" algn="just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Garamond" pitchFamily="18" charset="0"/>
              </a:rPr>
              <a:t>Страхователи с численностью работников до 100 человек,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которые не обращались за финансовым обеспечением предупредительных мер в предшествующие 2 календарных года, имеют право на применение особого механизма расчета суммы финансового обеспечения*: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marL="0" lvl="2" algn="just" fontAlgn="auto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defRPr/>
            </a:pPr>
            <a:endParaRPr lang="ru-RU" sz="1600" dirty="0">
              <a:latin typeface="Garamond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780636" y="46055"/>
            <a:ext cx="8006177" cy="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РАСЧЕТ СУММЫ ФИНАНСОВОГО ОБЕСПЕЧЕНИЯ ПРЕДУПРЕДИТЕЛЬНЫХ МЕР ДЛЯ СТРАХОВАТЕЛЕЙ С ЧИСЛЕННОСТЬЮ РАБОТНИКОВ ДО 100 ЧЕЛОВЕК в 2016 году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625" y="5570118"/>
            <a:ext cx="837122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>
              <a:defRPr/>
            </a:pPr>
            <a:endParaRPr kumimoji="1" lang="ru-RU" sz="1400" dirty="0" smtClean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  <a:p>
            <a:pPr algn="just" defTabSz="914400">
              <a:defRPr/>
            </a:pPr>
            <a:r>
              <a:rPr kumimoji="1" lang="ru-RU" sz="16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* - страхователь вправе использовать данный механизм расчета в случае, если в 2014-2015 </a:t>
            </a:r>
            <a:r>
              <a:rPr kumimoji="1" lang="ru-RU" sz="1600" dirty="0" err="1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г.г</a:t>
            </a:r>
            <a:r>
              <a:rPr kumimoji="1" lang="ru-RU" sz="16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. он не обращался с заявлением о финансовом обеспечении предупредительных мер</a:t>
            </a:r>
            <a:endParaRPr kumimoji="1" lang="ru-RU" sz="16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248249" y="2568086"/>
            <a:ext cx="2232247" cy="2232248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Минус 35"/>
          <p:cNvSpPr/>
          <p:nvPr/>
        </p:nvSpPr>
        <p:spPr bwMode="auto">
          <a:xfrm>
            <a:off x="2578089" y="3562487"/>
            <a:ext cx="395989" cy="529044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38" name="Равно 37"/>
          <p:cNvSpPr/>
          <p:nvPr/>
        </p:nvSpPr>
        <p:spPr bwMode="auto">
          <a:xfrm>
            <a:off x="5652120" y="3684210"/>
            <a:ext cx="470629" cy="409344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40" name="Блок-схема: узел 39"/>
          <p:cNvSpPr/>
          <p:nvPr/>
        </p:nvSpPr>
        <p:spPr>
          <a:xfrm>
            <a:off x="3076017" y="2710885"/>
            <a:ext cx="2232247" cy="2232248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Блок-схема: узел 40"/>
          <p:cNvSpPr/>
          <p:nvPr/>
        </p:nvSpPr>
        <p:spPr>
          <a:xfrm>
            <a:off x="6440936" y="2710885"/>
            <a:ext cx="2232247" cy="2232248"/>
          </a:xfrm>
          <a:prstGeom prst="flowChartConnector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95046" y="4417020"/>
            <a:ext cx="1080121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Garamond" pitchFamily="18" charset="0"/>
              </a:rPr>
              <a:t>20%</a:t>
            </a:r>
            <a:endParaRPr lang="ru-RU" sz="3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5919" y="3358597"/>
            <a:ext cx="197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Страховые взносы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Garamond" pitchFamily="18" charset="0"/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а 2013-2015 годы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11208" y="2970470"/>
            <a:ext cx="1976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Расходы на выплату обеспечения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Garamond" pitchFamily="18" charset="0"/>
              </a:rPr>
              <a:t>(временная нетрудоспособность, дополнительный отпуск)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в 2013-2015 </a:t>
            </a:r>
            <a:r>
              <a:rPr lang="ru-RU" sz="1600" b="1" dirty="0" err="1" smtClean="0">
                <a:solidFill>
                  <a:schemeClr val="tx2"/>
                </a:solidFill>
                <a:latin typeface="Garamond" pitchFamily="18" charset="0"/>
              </a:rPr>
              <a:t>г.г</a:t>
            </a: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. 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40935" y="3137276"/>
            <a:ext cx="223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Объем средств на финансовое обеспечение предупредительных мер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780636" y="76378"/>
            <a:ext cx="8363364" cy="10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ПРИНЯТИЕ РЕШЕНИЯ О ФИНАНСОВОМ ОБЕСПЕЧЕНИИ ПРЕДУПРЕДИТЕЛЬНЫХ МЕР И ВОЗМЕЩЕНИЕ РАСХОДОВ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" y="2284354"/>
            <a:ext cx="2069220" cy="2069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658" y="4275891"/>
            <a:ext cx="1551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Страхователь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595" y="173669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Garamond" pitchFamily="18" charset="0"/>
              </a:rPr>
              <a:t>заявление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solidFill>
                  <a:schemeClr val="tx2"/>
                </a:solidFill>
                <a:latin typeface="Garamond" pitchFamily="18" charset="0"/>
              </a:rPr>
              <a:t>к</a:t>
            </a:r>
            <a:r>
              <a:rPr lang="ru-RU" sz="1600" dirty="0" smtClean="0">
                <a:solidFill>
                  <a:schemeClr val="tx2"/>
                </a:solidFill>
                <a:latin typeface="Garamond" pitchFamily="18" charset="0"/>
              </a:rPr>
              <a:t>омплект документов</a:t>
            </a:r>
            <a:endParaRPr lang="ru-RU" sz="1600" b="1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1175" y="1077525"/>
            <a:ext cx="3765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Garamond" pitchFamily="18" charset="0"/>
              </a:rPr>
              <a:t>д</a:t>
            </a: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о 1 августа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7" name="Изображение 3" descr="FSS-logo_png_transparent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90" y="2527937"/>
            <a:ext cx="2009162" cy="17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19833" y="4090535"/>
            <a:ext cx="2322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Территориальный орган ФСС </a:t>
            </a:r>
            <a:r>
              <a:rPr lang="ru-RU" sz="1600" b="1" dirty="0">
                <a:solidFill>
                  <a:schemeClr val="tx2"/>
                </a:solidFill>
                <a:latin typeface="Garamond" pitchFamily="18" charset="0"/>
              </a:rPr>
              <a:t>РФ </a:t>
            </a:r>
            <a:endParaRPr lang="ru-RU" sz="16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/>
                </a:solidFill>
                <a:latin typeface="Garamond" pitchFamily="18" charset="0"/>
              </a:rPr>
              <a:t>(по </a:t>
            </a:r>
            <a:r>
              <a:rPr lang="ru-RU" sz="1400" dirty="0">
                <a:solidFill>
                  <a:schemeClr val="tx2"/>
                </a:solidFill>
                <a:latin typeface="Garamond" pitchFamily="18" charset="0"/>
              </a:rPr>
              <a:t>месту регистрации в качестве </a:t>
            </a:r>
            <a:r>
              <a:rPr lang="ru-RU" sz="1400" dirty="0" smtClean="0">
                <a:solidFill>
                  <a:schemeClr val="tx2"/>
                </a:solidFill>
                <a:latin typeface="Garamond" pitchFamily="18" charset="0"/>
              </a:rPr>
              <a:t>страхователя)</a:t>
            </a:r>
            <a:endParaRPr lang="ru-RU" sz="14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16681" y="4881548"/>
            <a:ext cx="430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 smtClean="0">
                <a:solidFill>
                  <a:schemeClr val="tx2"/>
                </a:solidFill>
                <a:latin typeface="Garamond" pitchFamily="18" charset="0"/>
              </a:rPr>
              <a:t>Решение о финансовом обеспечении предупредительных мер либо отказе </a:t>
            </a:r>
            <a:endParaRPr lang="ru-RU" sz="1600" b="1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94211" y="6005335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10 рабочих дней с даты подачи заявления и документов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rot="16200000" flipH="1">
            <a:off x="4353724" y="-947888"/>
            <a:ext cx="243583" cy="6795869"/>
          </a:xfrm>
          <a:prstGeom prst="bentConnector3">
            <a:avLst>
              <a:gd name="adj1" fmla="val -333325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dn1.iconfinder.com/data/icons/hawcons/32/698401-icon-137-document-certificate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00" y="468173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3.iconfinder.com/data/icons/files-2/512/file_pen_write-51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93" y="153125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Соединительная линия уступом 24"/>
          <p:cNvCxnSpPr>
            <a:stCxn id="19" idx="2"/>
            <a:endCxn id="4" idx="2"/>
          </p:cNvCxnSpPr>
          <p:nvPr/>
        </p:nvCxnSpPr>
        <p:spPr>
          <a:xfrm rot="5400000" flipH="1">
            <a:off x="4295872" y="1420775"/>
            <a:ext cx="491753" cy="6879094"/>
          </a:xfrm>
          <a:prstGeom prst="bentConnector3">
            <a:avLst>
              <a:gd name="adj1" fmla="val -14935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media.lpgenerator.ru/images/204540/waittime1891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50" y="5986636"/>
            <a:ext cx="625061" cy="62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http://media.lpgenerator.ru/images/204540/waittime18911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39" y="856029"/>
            <a:ext cx="625061" cy="62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428625" y="6279405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28625" y="6223000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780636" y="76379"/>
            <a:ext cx="7751804" cy="64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9pPr>
          </a:lstStyle>
          <a:p>
            <a:r>
              <a:rPr lang="ru-RU" sz="1700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УСЛОВИЯ 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ПРИНЯТИЯ РЕШЕНИЯ ОБ ОТКАЗЕ В ФИНАНСОВОМ ОБЕСПЕЧЕНИИ ПРЕДУПРЕДИТЕЛЬНЫХ МЕР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0634" y="857040"/>
            <a:ext cx="8103815" cy="17523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Garamond" pitchFamily="18" charset="0"/>
              </a:rPr>
              <a:t>У страхователя имеется </a:t>
            </a:r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непогашенная недоимка, задолженность </a:t>
            </a:r>
            <a:r>
              <a:rPr lang="ru-RU" sz="2000" b="1" dirty="0">
                <a:solidFill>
                  <a:schemeClr val="tx2"/>
                </a:solidFill>
                <a:latin typeface="Garamond" pitchFamily="18" charset="0"/>
              </a:rPr>
              <a:t>по </a:t>
            </a:r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пеням и штрафам, образовавшаяся по итогам отчетного периода в текущем году,  недоимка, выявленная в ходе камеральной или выездной проверки, и (или) начисленные пени и штрафы по итогам камеральной или выездной проверки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6405" y="2820921"/>
            <a:ext cx="8103815" cy="879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Garamond" pitchFamily="18" charset="0"/>
              </a:rPr>
              <a:t>Предоставленные документы содержат недостоверную информацию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8659" y="3893187"/>
            <a:ext cx="8103815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Garamond" pitchFamily="18" charset="0"/>
              </a:rPr>
              <a:t>Предусмотренные бюджетом Фонда средства на финансовое обеспечение предупредительных мер полностью распределены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5349" y="4930272"/>
            <a:ext cx="8103815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Garamond" pitchFamily="18" charset="0"/>
              </a:rPr>
              <a:t>Страхователем предоставлен неполный комплект документов</a:t>
            </a:r>
            <a:endParaRPr lang="ru-RU" sz="2000" dirty="0"/>
          </a:p>
        </p:txBody>
      </p:sp>
      <p:sp>
        <p:nvSpPr>
          <p:cNvPr id="3" name="Овал 2"/>
          <p:cNvSpPr/>
          <p:nvPr/>
        </p:nvSpPr>
        <p:spPr>
          <a:xfrm>
            <a:off x="367252" y="1649128"/>
            <a:ext cx="176005" cy="16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6490" y="3176769"/>
            <a:ext cx="176005" cy="16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0622" y="4318835"/>
            <a:ext cx="176005" cy="16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0830" y="5242239"/>
            <a:ext cx="176005" cy="16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7897" y="5861352"/>
            <a:ext cx="8719652" cy="6490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Страхователь вправе повторно обратиться с заявлением о финансовом обеспечении предупредительных мер</a:t>
            </a:r>
            <a:r>
              <a:rPr lang="en-US" sz="2000" b="1" dirty="0" smtClean="0">
                <a:solidFill>
                  <a:schemeClr val="tx2"/>
                </a:solidFill>
                <a:latin typeface="Garamond" pitchFamily="18" charset="0"/>
              </a:rPr>
              <a:t> (</a:t>
            </a:r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до 1 августа текущего года)</a:t>
            </a:r>
            <a:endParaRPr lang="ru-RU" sz="2000" dirty="0"/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428625" y="6223000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28625" y="6223000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780636" y="76378"/>
            <a:ext cx="7751804" cy="10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ВОЗМЕЩЕНИЕ РАСХОДОВ СТРАХОВАТЕЛЯ НА ФИНАНСОВОЕ ОБЕСПЕЧЕНИЕ ПРЕДУПРЕДИТЕЛЬНЫХ МЕР ПО СОКРАЩЕНИЮ ПРОИЗВОДСТВЕННОГО ТРАВМАТИЗМА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112" y="2318544"/>
            <a:ext cx="8333974" cy="8761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Страхователь ведет учет средств, направленных на финансовое обеспечение предупредительных мер, с предоставление отчета по месту своей регистрации 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431" y="3356992"/>
            <a:ext cx="8317655" cy="8798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В случае неполного использования суммы, согласованной с территориальным органом Фонда, страхователь сообщает об этом по месту своей регистрации в срок до 10 октября текущего года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9057" y="4354411"/>
            <a:ext cx="8311029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Расходы, фактические произведенные страхователем, но не подтвержденные документально, возмещению не подлежат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367252" y="1379199"/>
            <a:ext cx="176005" cy="16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6490" y="2672549"/>
            <a:ext cx="176005" cy="16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6141" y="3712840"/>
            <a:ext cx="176005" cy="16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6141" y="4618305"/>
            <a:ext cx="176005" cy="1681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775" y="5529245"/>
            <a:ext cx="8719652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Срок подачи заявления о возмещении произведенных расходов – </a:t>
            </a:r>
          </a:p>
          <a:p>
            <a:pPr algn="ctr"/>
            <a:r>
              <a:rPr lang="ru-RU" sz="2000" b="1" u="sng" dirty="0" smtClean="0">
                <a:solidFill>
                  <a:schemeClr val="tx2"/>
                </a:solidFill>
                <a:latin typeface="Garamond" pitchFamily="18" charset="0"/>
              </a:rPr>
              <a:t>до 15 декабря </a:t>
            </a:r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текущего года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7661" y="1025193"/>
            <a:ext cx="8342425" cy="11076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/>
                </a:solidFill>
                <a:latin typeface="Garamond" pitchFamily="18" charset="0"/>
              </a:rPr>
              <a:t>Оплата предупредительных мер осуществляется страхователем за счет собственных средств с последующим возмещением за счет средств бюджета Фонда в пределах суммы, согласованной на эти цели</a:t>
            </a:r>
            <a:endParaRPr lang="ru-RU" sz="2000" dirty="0"/>
          </a:p>
        </p:txBody>
      </p:sp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083" y="46055"/>
            <a:ext cx="8352429" cy="614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ИЗМЕНЕНИЯ В ПРАВИЛАХ ФИНАНСОВОГО ОБЕСПЕЧЕНИЯ ПРЕДУПРЕДИТЕЛЬНЫХ МЕР, ВСТУПАЮЩИЕ В СИЛУ В 2017 ГОДУ </a:t>
            </a:r>
            <a:endParaRPr lang="ru-RU" sz="1700" b="1" u="sng" dirty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6426" y="836712"/>
            <a:ext cx="7308304" cy="56494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Приобретение </a:t>
            </a:r>
            <a:r>
              <a:rPr lang="ru-RU" sz="1600" b="1" dirty="0" err="1" smtClean="0">
                <a:solidFill>
                  <a:schemeClr val="tx2"/>
                </a:solidFill>
                <a:latin typeface="Garamond" pitchFamily="18" charset="0"/>
              </a:rPr>
              <a:t>спец.одежды</a:t>
            </a: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, </a:t>
            </a:r>
            <a:r>
              <a:rPr lang="ru-RU" sz="1600" b="1" dirty="0" err="1" smtClean="0">
                <a:solidFill>
                  <a:schemeClr val="tx2"/>
                </a:solidFill>
                <a:latin typeface="Garamond" pitchFamily="18" charset="0"/>
              </a:rPr>
              <a:t>спец.обуви</a:t>
            </a: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 и других СИЗ, </a:t>
            </a:r>
            <a:r>
              <a:rPr lang="ru-RU" sz="1600" b="1" u="sng" dirty="0" smtClean="0">
                <a:solidFill>
                  <a:schemeClr val="tx2"/>
                </a:solidFill>
                <a:latin typeface="Garamond" pitchFamily="18" charset="0"/>
              </a:rPr>
              <a:t>изготовленных на территории Российской Федерации.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3511" y="1937321"/>
            <a:ext cx="1464154" cy="3075855"/>
          </a:xfrm>
          <a:prstGeom prst="roundRect">
            <a:avLst/>
          </a:prstGeom>
          <a:effectLst>
            <a:glow rad="165100">
              <a:schemeClr val="accent1">
                <a:alpha val="1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Garamond" pitchFamily="18" charset="0"/>
            </a:endParaRPr>
          </a:p>
          <a:p>
            <a:pPr algn="ctr"/>
            <a:r>
              <a:rPr lang="ru-RU" sz="1400" b="1" dirty="0" smtClean="0">
                <a:latin typeface="Garamond" pitchFamily="18" charset="0"/>
              </a:rPr>
              <a:t>ПРИКАЗ МИНТРУДА РФ </a:t>
            </a:r>
          </a:p>
          <a:p>
            <a:pPr algn="ctr"/>
            <a:r>
              <a:rPr lang="ru-RU" sz="1400" b="1" dirty="0" smtClean="0">
                <a:latin typeface="Garamond" pitchFamily="18" charset="0"/>
              </a:rPr>
              <a:t>ОТ 29.04.2016 №201Н,</a:t>
            </a:r>
          </a:p>
          <a:p>
            <a:pPr algn="ctr"/>
            <a:endParaRPr lang="ru-RU" sz="1400" b="1" dirty="0">
              <a:latin typeface="Garamond" pitchFamily="18" charset="0"/>
            </a:endParaRPr>
          </a:p>
          <a:p>
            <a:pPr algn="ctr"/>
            <a:r>
              <a:rPr lang="ru-RU" sz="1400" b="1" dirty="0">
                <a:latin typeface="Garamond" pitchFamily="18" charset="0"/>
              </a:rPr>
              <a:t>ПРИКАЗ МИНТРУДА РФ ОТ 14.07.2016 №353Н</a:t>
            </a:r>
          </a:p>
          <a:p>
            <a:pPr algn="ctr"/>
            <a:endParaRPr lang="ru-RU" sz="1400" b="1" dirty="0">
              <a:latin typeface="Garamond" pitchFamily="18" charset="0"/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6095" y="1556792"/>
            <a:ext cx="7308304" cy="96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Расходы страхователя на приобретение </a:t>
            </a:r>
            <a:r>
              <a:rPr lang="ru-RU" sz="1600" b="1" dirty="0" err="1" smtClean="0">
                <a:solidFill>
                  <a:schemeClr val="tx2"/>
                </a:solidFill>
                <a:latin typeface="Garamond" pitchFamily="18" charset="0"/>
              </a:rPr>
              <a:t>спец.одежды</a:t>
            </a: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 подлежат финансовому обеспечению, если указанная </a:t>
            </a:r>
            <a:r>
              <a:rPr lang="ru-RU" sz="1600" b="1" u="sng" dirty="0" err="1" smtClean="0">
                <a:solidFill>
                  <a:schemeClr val="tx2"/>
                </a:solidFill>
                <a:latin typeface="Garamond" pitchFamily="18" charset="0"/>
              </a:rPr>
              <a:t>спец.одежда</a:t>
            </a:r>
            <a:r>
              <a:rPr lang="ru-RU" sz="1600" b="1" u="sng" dirty="0" smtClean="0">
                <a:solidFill>
                  <a:schemeClr val="tx2"/>
                </a:solidFill>
                <a:latin typeface="Garamond" pitchFamily="18" charset="0"/>
              </a:rPr>
              <a:t> изготовлена на территории РФ из тканей, трикотажных полотен, нетканых материалов, страной происхождения которых является Российской Федерация</a:t>
            </a: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.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28588" y="2636912"/>
            <a:ext cx="7277839" cy="766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Обучение по охране труда работников организаций, отнесенных в соответствии с действующим законодательством к опасным производственным объектам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98123" y="3537110"/>
            <a:ext cx="7308304" cy="9720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При проведении санаторно-курортного лечения работников, занятых во вредных и (или) опасных условиях труда договор заключается непосредственно с организацией, осуществляющей санаторно-курортное лечение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98123" y="4669557"/>
            <a:ext cx="7308304" cy="9720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Garamond" pitchFamily="18" charset="0"/>
              </a:rPr>
              <a:t>Приобретение приборов, устройств, оборудования и (или) комплексов, непосредственно предназначенных для обеспечения безопасности работников и контроля за безопасным ведением работ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6426" y="5805264"/>
            <a:ext cx="7290001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  <a:latin typeface="Garamond" pitchFamily="18" charset="0"/>
              </a:rPr>
              <a:t>Приобретение приборов, устройств, оборудования и (или) комплексов, непосредственно обеспечивающих проведение обучения по вопросам безопасного ведения работ</a:t>
            </a:r>
          </a:p>
        </p:txBody>
      </p:sp>
    </p:spTree>
    <p:extLst>
      <p:ext uri="{BB962C8B-B14F-4D97-AF65-F5344CB8AC3E}">
        <p14:creationId xmlns:p14="http://schemas.microsoft.com/office/powerpoint/2010/main" val="15971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Овал 23567"/>
          <p:cNvSpPr/>
          <p:nvPr/>
        </p:nvSpPr>
        <p:spPr>
          <a:xfrm>
            <a:off x="3340158" y="1412777"/>
            <a:ext cx="5803841" cy="5445223"/>
          </a:xfrm>
          <a:prstGeom prst="ellips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4" name="TextBox 21"/>
          <p:cNvSpPr txBox="1">
            <a:spLocks noChangeArrowheads="1"/>
          </p:cNvSpPr>
          <p:nvPr/>
        </p:nvSpPr>
        <p:spPr bwMode="auto">
          <a:xfrm>
            <a:off x="1000954" y="176212"/>
            <a:ext cx="7719184" cy="51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defRPr/>
            </a:pPr>
            <a:r>
              <a:rPr lang="ru-RU" b="1" dirty="0" smtClean="0">
                <a:solidFill>
                  <a:srgbClr val="376092"/>
                </a:solidFill>
                <a:latin typeface="+mn-lt"/>
              </a:rPr>
              <a:t>Пилотный проект по </a:t>
            </a:r>
            <a:r>
              <a:rPr lang="ru-RU" b="1" dirty="0">
                <a:solidFill>
                  <a:srgbClr val="376092"/>
                </a:solidFill>
                <a:latin typeface="+mn-lt"/>
              </a:rPr>
              <a:t>комплексной реабилитации пострадавших </a:t>
            </a:r>
          </a:p>
          <a:p>
            <a:pPr>
              <a:lnSpc>
                <a:spcPts val="1600"/>
              </a:lnSpc>
              <a:defRPr/>
            </a:pPr>
            <a:r>
              <a:rPr lang="ru-RU" b="1" dirty="0">
                <a:solidFill>
                  <a:srgbClr val="376092"/>
                </a:solidFill>
                <a:latin typeface="+mn-lt"/>
              </a:rPr>
              <a:t>от тяжелых несчастных случаев на производстве</a:t>
            </a:r>
          </a:p>
        </p:txBody>
      </p:sp>
      <p:pic>
        <p:nvPicPr>
          <p:cNvPr id="21524" name="Изображение 3" descr="FSS-logo_png_transparent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07951"/>
            <a:ext cx="714871" cy="5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3812736" y="802035"/>
            <a:ext cx="5365025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После реализации пилотного проекта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8489" y="802297"/>
            <a:ext cx="316894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</a:rPr>
              <a:t>До реализации Пилотного проекта</a:t>
            </a:r>
            <a:endParaRPr lang="ru-RU" sz="1400" b="1" dirty="0">
              <a:solidFill>
                <a:srgbClr val="00206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3234489" y="1053074"/>
            <a:ext cx="13668" cy="5540508"/>
          </a:xfrm>
          <a:prstGeom prst="line">
            <a:avLst/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png.clipart.me/graphics/previews/193/buildings-vector-icons-set-isometric-style-3_193484879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1" t="69323" r="36407" b="7153"/>
          <a:stretch/>
        </p:blipFill>
        <p:spPr bwMode="auto">
          <a:xfrm>
            <a:off x="188873" y="1721850"/>
            <a:ext cx="663849" cy="5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3"/>
          <p:cNvSpPr txBox="1"/>
          <p:nvPr/>
        </p:nvSpPr>
        <p:spPr>
          <a:xfrm>
            <a:off x="125338" y="225715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ЛПУ</a:t>
            </a:r>
            <a:r>
              <a:rPr lang="ru-RU" sz="1000" b="1" dirty="0" smtClean="0">
                <a:latin typeface="+mn-lt"/>
              </a:rPr>
              <a:t> </a:t>
            </a:r>
          </a:p>
        </p:txBody>
      </p:sp>
      <p:pic>
        <p:nvPicPr>
          <p:cNvPr id="26" name="Picture 2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69582" r="35732" b="5370"/>
          <a:stretch/>
        </p:blipFill>
        <p:spPr bwMode="auto">
          <a:xfrm>
            <a:off x="2391730" y="5139267"/>
            <a:ext cx="719394" cy="5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3"/>
          <p:cNvSpPr txBox="1"/>
          <p:nvPr/>
        </p:nvSpPr>
        <p:spPr>
          <a:xfrm>
            <a:off x="2240045" y="5682290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Работодатель </a:t>
            </a:r>
          </a:p>
        </p:txBody>
      </p:sp>
      <p:pic>
        <p:nvPicPr>
          <p:cNvPr id="32" name="Изображение 3" descr="FSS-logo_png_transparent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757" y="1738307"/>
            <a:ext cx="56908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"/>
          <p:cNvSpPr txBox="1"/>
          <p:nvPr/>
        </p:nvSpPr>
        <p:spPr>
          <a:xfrm>
            <a:off x="2007620" y="220637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Филиалы ГУ – РО ФСС РФ по РТ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8" y="3048287"/>
            <a:ext cx="562411" cy="588404"/>
          </a:xfrm>
          <a:prstGeom prst="rect">
            <a:avLst/>
          </a:prstGeom>
        </p:spPr>
      </p:pic>
      <p:sp>
        <p:nvSpPr>
          <p:cNvPr id="40" name="TextBox 36"/>
          <p:cNvSpPr txBox="1"/>
          <p:nvPr/>
        </p:nvSpPr>
        <p:spPr>
          <a:xfrm>
            <a:off x="-69484" y="3604451"/>
            <a:ext cx="1320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Федерация профсоюзов Татарстана</a:t>
            </a:r>
          </a:p>
        </p:txBody>
      </p:sp>
      <p:pic>
        <p:nvPicPr>
          <p:cNvPr id="41" name="Picture 2" descr="C:\Users\aglvf\Desktop\Эмблем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8" y="4142645"/>
            <a:ext cx="61871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92001" y="4666701"/>
            <a:ext cx="1062775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dirty="0">
                <a:latin typeface="+mn-lt"/>
              </a:rPr>
              <a:t>ФКУ ГБ МСЭ по РТ</a:t>
            </a:r>
          </a:p>
        </p:txBody>
      </p:sp>
      <p:pic>
        <p:nvPicPr>
          <p:cNvPr id="43" name="Picture 22" descr="https://cdn4.iconfinder.com/data/icons/medical-icons-normal/1000/modules_PM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03" y="3626545"/>
            <a:ext cx="616664" cy="6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3"/>
          <p:cNvSpPr txBox="1"/>
          <p:nvPr/>
        </p:nvSpPr>
        <p:spPr>
          <a:xfrm>
            <a:off x="2238384" y="4231720"/>
            <a:ext cx="1030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Пострадавший</a:t>
            </a:r>
          </a:p>
        </p:txBody>
      </p:sp>
      <p:pic>
        <p:nvPicPr>
          <p:cNvPr id="46" name="Picture 2" descr="http://kazan.ros-spravka.ru/upload/iblock/2ee/Ministersvi%20zdravoohraneniyaRT%20-%20Kazan%20-%20photo%20-%2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54" y="1721850"/>
            <a:ext cx="469433" cy="5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3"/>
          <p:cNvSpPr txBox="1"/>
          <p:nvPr/>
        </p:nvSpPr>
        <p:spPr>
          <a:xfrm>
            <a:off x="908954" y="2245107"/>
            <a:ext cx="115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Министерство здравоохранения РТ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751427" y="2544925"/>
            <a:ext cx="3322" cy="900501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44" idx="2"/>
            <a:endCxn id="26" idx="0"/>
          </p:cNvCxnSpPr>
          <p:nvPr/>
        </p:nvCxnSpPr>
        <p:spPr>
          <a:xfrm flipH="1">
            <a:off x="2751427" y="4447164"/>
            <a:ext cx="2040" cy="692103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768980" y="3943005"/>
            <a:ext cx="1622750" cy="396437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 flipV="1">
            <a:off x="1023616" y="3364769"/>
            <a:ext cx="1401126" cy="415858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571518" y="2500956"/>
            <a:ext cx="1918885" cy="1135735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47" idx="2"/>
          </p:cNvCxnSpPr>
          <p:nvPr/>
        </p:nvCxnSpPr>
        <p:spPr>
          <a:xfrm flipH="1" flipV="1">
            <a:off x="1485018" y="2583661"/>
            <a:ext cx="1050765" cy="891838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6" descr="http://img3.nevesta.info/content/board/38200/38103/38103_1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39" y="5605830"/>
            <a:ext cx="554606" cy="49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35"/>
          <p:cNvSpPr txBox="1"/>
          <p:nvPr/>
        </p:nvSpPr>
        <p:spPr>
          <a:xfrm>
            <a:off x="528576" y="6075769"/>
            <a:ext cx="1241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Министерство труда и социальной защиты РТ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flipH="1">
            <a:off x="1311647" y="4394673"/>
            <a:ext cx="1054111" cy="1076843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22" descr="https://cdn4.iconfinder.com/data/icons/medical-icons-normal/1000/modules_PM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23" y="3864197"/>
            <a:ext cx="616664" cy="6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3"/>
          <p:cNvSpPr txBox="1"/>
          <p:nvPr/>
        </p:nvSpPr>
        <p:spPr>
          <a:xfrm>
            <a:off x="5865038" y="4426122"/>
            <a:ext cx="10301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Пострадавший</a:t>
            </a:r>
          </a:p>
        </p:txBody>
      </p:sp>
      <p:sp>
        <p:nvSpPr>
          <p:cNvPr id="81" name="TextBox 3"/>
          <p:cNvSpPr txBox="1"/>
          <p:nvPr/>
        </p:nvSpPr>
        <p:spPr>
          <a:xfrm>
            <a:off x="5464723" y="2583661"/>
            <a:ext cx="1951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Реабилитационные менеджеры в филиалах </a:t>
            </a:r>
            <a:r>
              <a:rPr lang="ru-RU" sz="800" b="1" dirty="0"/>
              <a:t>ГУ – РО ФСС РФ по РТ</a:t>
            </a:r>
          </a:p>
        </p:txBody>
      </p:sp>
      <p:pic>
        <p:nvPicPr>
          <p:cNvPr id="82" name="Picture 2" descr="http://kazan.ros-spravka.ru/upload/iblock/2ee/Ministersvi%20zdravoohraneniyaRT%20-%20Kazan%20-%20photo%20-%2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49313"/>
            <a:ext cx="469433" cy="5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ttp://png.clipart.me/graphics/previews/193/buildings-vector-icons-set-isometric-style-3_193484879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1" t="69323" r="36407" b="7153"/>
          <a:stretch/>
        </p:blipFill>
        <p:spPr bwMode="auto">
          <a:xfrm>
            <a:off x="3609803" y="3227710"/>
            <a:ext cx="475940" cy="40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3"/>
          <p:cNvSpPr txBox="1"/>
          <p:nvPr/>
        </p:nvSpPr>
        <p:spPr>
          <a:xfrm>
            <a:off x="3577556" y="3577107"/>
            <a:ext cx="1786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ЛПУ, всего более 300 в РТ</a:t>
            </a:r>
            <a:r>
              <a:rPr lang="ru-RU" sz="1000" b="1" dirty="0" smtClean="0">
                <a:latin typeface="+mn-lt"/>
              </a:rPr>
              <a:t> </a:t>
            </a:r>
          </a:p>
        </p:txBody>
      </p:sp>
      <p:pic>
        <p:nvPicPr>
          <p:cNvPr id="86" name="Picture 2" descr="http://png.clipart.me/graphics/previews/193/buildings-vector-icons-set-isometric-style-3_193484879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1" t="69323" r="36407" b="7153"/>
          <a:stretch/>
        </p:blipFill>
        <p:spPr bwMode="auto">
          <a:xfrm>
            <a:off x="4183830" y="3227710"/>
            <a:ext cx="475940" cy="40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png.clipart.me/graphics/previews/193/buildings-vector-icons-set-isometric-style-3_193484879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1" t="69323" r="36407" b="7153"/>
          <a:stretch/>
        </p:blipFill>
        <p:spPr bwMode="auto">
          <a:xfrm>
            <a:off x="4799469" y="3228516"/>
            <a:ext cx="475940" cy="40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6" descr="http://img3.nevesta.info/content/board/38200/38103/38103_1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54" y="2190825"/>
            <a:ext cx="554606" cy="49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Box 35"/>
          <p:cNvSpPr txBox="1"/>
          <p:nvPr/>
        </p:nvSpPr>
        <p:spPr>
          <a:xfrm>
            <a:off x="7625329" y="2645222"/>
            <a:ext cx="1241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Министерство труда и социальной защиты РТ</a:t>
            </a:r>
          </a:p>
        </p:txBody>
      </p:sp>
      <p:pic>
        <p:nvPicPr>
          <p:cNvPr id="95" name="Picture 4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9" t="72522" r="4454" b="9485"/>
          <a:stretch/>
        </p:blipFill>
        <p:spPr bwMode="auto">
          <a:xfrm>
            <a:off x="7457737" y="3227710"/>
            <a:ext cx="451730" cy="4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9" t="72522" r="4454" b="9485"/>
          <a:stretch/>
        </p:blipFill>
        <p:spPr bwMode="auto">
          <a:xfrm>
            <a:off x="8020030" y="3237118"/>
            <a:ext cx="451730" cy="4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9" t="72522" r="4454" b="9485"/>
          <a:stretch/>
        </p:blipFill>
        <p:spPr bwMode="auto">
          <a:xfrm>
            <a:off x="8610911" y="3228516"/>
            <a:ext cx="451730" cy="4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3"/>
          <p:cNvSpPr txBox="1"/>
          <p:nvPr/>
        </p:nvSpPr>
        <p:spPr>
          <a:xfrm>
            <a:off x="7566155" y="3662389"/>
            <a:ext cx="1454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Центры занятости населения, всего 55 в РТ</a:t>
            </a:r>
            <a:endParaRPr lang="ru-RU" sz="800" b="1" dirty="0">
              <a:latin typeface="+mn-lt"/>
            </a:endParaRPr>
          </a:p>
        </p:txBody>
      </p:sp>
      <p:cxnSp>
        <p:nvCxnSpPr>
          <p:cNvPr id="99" name="Прямая со стрелкой 98"/>
          <p:cNvCxnSpPr>
            <a:stCxn id="83" idx="2"/>
            <a:endCxn id="84" idx="0"/>
          </p:cNvCxnSpPr>
          <p:nvPr/>
        </p:nvCxnSpPr>
        <p:spPr>
          <a:xfrm flipH="1">
            <a:off x="3847773" y="2978749"/>
            <a:ext cx="655323" cy="248961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83" idx="2"/>
          </p:cNvCxnSpPr>
          <p:nvPr/>
        </p:nvCxnSpPr>
        <p:spPr>
          <a:xfrm flipH="1">
            <a:off x="4503095" y="2978749"/>
            <a:ext cx="1" cy="16737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>
            <a:stCxn id="83" idx="2"/>
            <a:endCxn id="88" idx="0"/>
          </p:cNvCxnSpPr>
          <p:nvPr/>
        </p:nvCxnSpPr>
        <p:spPr>
          <a:xfrm>
            <a:off x="4503096" y="2978749"/>
            <a:ext cx="534343" cy="249767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91" idx="2"/>
            <a:endCxn id="95" idx="0"/>
          </p:cNvCxnSpPr>
          <p:nvPr/>
        </p:nvCxnSpPr>
        <p:spPr>
          <a:xfrm flipH="1">
            <a:off x="7683602" y="2983776"/>
            <a:ext cx="562293" cy="243934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91" idx="2"/>
            <a:endCxn id="96" idx="0"/>
          </p:cNvCxnSpPr>
          <p:nvPr/>
        </p:nvCxnSpPr>
        <p:spPr>
          <a:xfrm>
            <a:off x="8245895" y="2983776"/>
            <a:ext cx="0" cy="25334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>
            <a:stCxn id="91" idx="2"/>
          </p:cNvCxnSpPr>
          <p:nvPr/>
        </p:nvCxnSpPr>
        <p:spPr>
          <a:xfrm>
            <a:off x="8245895" y="2983776"/>
            <a:ext cx="528691" cy="260773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4" name="Picture 2" descr="C:\Users\aglvf\Desktop\Эмблем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79" y="4081129"/>
            <a:ext cx="61871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3300709" y="4549115"/>
            <a:ext cx="1062775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dirty="0">
                <a:latin typeface="+mn-lt"/>
              </a:rPr>
              <a:t>ФКУ ГБ МСЭ по РТ</a:t>
            </a: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34" y="4092606"/>
            <a:ext cx="499964" cy="481101"/>
          </a:xfrm>
          <a:prstGeom prst="rect">
            <a:avLst/>
          </a:prstGeom>
        </p:spPr>
      </p:pic>
      <p:sp>
        <p:nvSpPr>
          <p:cNvPr id="127" name="TextBox 36"/>
          <p:cNvSpPr txBox="1"/>
          <p:nvPr/>
        </p:nvSpPr>
        <p:spPr>
          <a:xfrm>
            <a:off x="7952195" y="4533843"/>
            <a:ext cx="1317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Федерация профсоюзов Татарстана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17" y="5200245"/>
            <a:ext cx="501394" cy="500458"/>
          </a:xfrm>
          <a:prstGeom prst="rect">
            <a:avLst/>
          </a:prstGeom>
        </p:spPr>
      </p:pic>
      <p:sp>
        <p:nvSpPr>
          <p:cNvPr id="130" name="TextBox 7"/>
          <p:cNvSpPr txBox="1"/>
          <p:nvPr/>
        </p:nvSpPr>
        <p:spPr>
          <a:xfrm>
            <a:off x="7428365" y="5700703"/>
            <a:ext cx="1798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Торгово-промышленная </a:t>
            </a:r>
          </a:p>
          <a:p>
            <a:pPr algn="ctr"/>
            <a:r>
              <a:rPr lang="ru-RU" sz="800" b="1" dirty="0" smtClean="0">
                <a:latin typeface="+mn-lt"/>
              </a:rPr>
              <a:t>палата РТ</a:t>
            </a:r>
          </a:p>
        </p:txBody>
      </p:sp>
      <p:pic>
        <p:nvPicPr>
          <p:cNvPr id="131" name="Picture 2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69582" r="35732" b="5370"/>
          <a:stretch/>
        </p:blipFill>
        <p:spPr bwMode="auto">
          <a:xfrm>
            <a:off x="6535507" y="5908462"/>
            <a:ext cx="719394" cy="5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3"/>
          <p:cNvSpPr txBox="1"/>
          <p:nvPr/>
        </p:nvSpPr>
        <p:spPr>
          <a:xfrm>
            <a:off x="6359209" y="641267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Работодатель </a:t>
            </a:r>
          </a:p>
        </p:txBody>
      </p:sp>
      <p:pic>
        <p:nvPicPr>
          <p:cNvPr id="134" name="Picture 2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01" t="6974" r="3731" b="72308"/>
          <a:stretch/>
        </p:blipFill>
        <p:spPr bwMode="auto">
          <a:xfrm>
            <a:off x="4034369" y="5329668"/>
            <a:ext cx="647023" cy="4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36"/>
          <p:cNvSpPr txBox="1"/>
          <p:nvPr/>
        </p:nvSpPr>
        <p:spPr>
          <a:xfrm>
            <a:off x="3565792" y="570741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Общественные организации </a:t>
            </a:r>
            <a:r>
              <a:rPr lang="ru-RU" sz="800" b="1" dirty="0">
                <a:latin typeface="+mn-lt"/>
              </a:rPr>
              <a:t>инвалидов в </a:t>
            </a:r>
            <a:r>
              <a:rPr lang="ru-RU" sz="800" b="1" dirty="0" smtClean="0">
                <a:latin typeface="+mn-lt"/>
              </a:rPr>
              <a:t>РТ </a:t>
            </a:r>
            <a:endParaRPr lang="ru-RU" sz="800" b="1" dirty="0">
              <a:latin typeface="+mn-lt"/>
            </a:endParaRPr>
          </a:p>
        </p:txBody>
      </p:sp>
      <p:sp>
        <p:nvSpPr>
          <p:cNvPr id="23567" name="Стрелка вправо 23566"/>
          <p:cNvSpPr/>
          <p:nvPr/>
        </p:nvSpPr>
        <p:spPr>
          <a:xfrm rot="5400000">
            <a:off x="6011501" y="3191580"/>
            <a:ext cx="773936" cy="348277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Стрелка вправо 141"/>
          <p:cNvSpPr/>
          <p:nvPr/>
        </p:nvSpPr>
        <p:spPr>
          <a:xfrm rot="15460676">
            <a:off x="6174055" y="5179786"/>
            <a:ext cx="1052109" cy="373022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Стрелка вправо 142"/>
          <p:cNvSpPr/>
          <p:nvPr/>
        </p:nvSpPr>
        <p:spPr>
          <a:xfrm rot="19796329">
            <a:off x="4704953" y="4818536"/>
            <a:ext cx="1330847" cy="375422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Стрелка вправо 143"/>
          <p:cNvSpPr/>
          <p:nvPr/>
        </p:nvSpPr>
        <p:spPr>
          <a:xfrm>
            <a:off x="4283968" y="4130689"/>
            <a:ext cx="1581069" cy="375422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Стрелка вправо 144"/>
          <p:cNvSpPr/>
          <p:nvPr/>
        </p:nvSpPr>
        <p:spPr>
          <a:xfrm rot="12662167">
            <a:off x="6788310" y="4833494"/>
            <a:ext cx="1265959" cy="373022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Стрелка вправо 145"/>
          <p:cNvSpPr/>
          <p:nvPr/>
        </p:nvSpPr>
        <p:spPr>
          <a:xfrm rot="10800000">
            <a:off x="6927064" y="4104881"/>
            <a:ext cx="1366414" cy="373022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Стрелка вправо 146"/>
          <p:cNvSpPr/>
          <p:nvPr/>
        </p:nvSpPr>
        <p:spPr>
          <a:xfrm rot="2135320">
            <a:off x="5331024" y="3513617"/>
            <a:ext cx="744073" cy="348277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Стрелка вправо 147"/>
          <p:cNvSpPr/>
          <p:nvPr/>
        </p:nvSpPr>
        <p:spPr>
          <a:xfrm rot="8727041">
            <a:off x="6706110" y="3513616"/>
            <a:ext cx="707440" cy="348277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9" name="Picture 6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7352" r="68554" b="73948"/>
          <a:stretch/>
        </p:blipFill>
        <p:spPr bwMode="auto">
          <a:xfrm>
            <a:off x="5105208" y="5894633"/>
            <a:ext cx="647023" cy="4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extBox 8"/>
          <p:cNvSpPr txBox="1"/>
          <p:nvPr/>
        </p:nvSpPr>
        <p:spPr>
          <a:xfrm>
            <a:off x="4920472" y="6261314"/>
            <a:ext cx="101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Образовательные Учреждения</a:t>
            </a:r>
          </a:p>
        </p:txBody>
      </p:sp>
      <p:sp>
        <p:nvSpPr>
          <p:cNvPr id="151" name="Стрелка вправо 150"/>
          <p:cNvSpPr/>
          <p:nvPr/>
        </p:nvSpPr>
        <p:spPr>
          <a:xfrm rot="18163282">
            <a:off x="5339019" y="5178585"/>
            <a:ext cx="1189262" cy="375422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3"/>
          <p:cNvSpPr txBox="1"/>
          <p:nvPr/>
        </p:nvSpPr>
        <p:spPr>
          <a:xfrm>
            <a:off x="3927032" y="2640195"/>
            <a:ext cx="1152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Министерство здравоохранения РТ </a:t>
            </a:r>
          </a:p>
        </p:txBody>
      </p:sp>
      <p:pic>
        <p:nvPicPr>
          <p:cNvPr id="153" name="Picture 2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01" t="6974" r="3731" b="72308"/>
          <a:stretch/>
        </p:blipFill>
        <p:spPr bwMode="auto">
          <a:xfrm>
            <a:off x="2010110" y="6077023"/>
            <a:ext cx="647023" cy="4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36"/>
          <p:cNvSpPr txBox="1"/>
          <p:nvPr/>
        </p:nvSpPr>
        <p:spPr>
          <a:xfrm>
            <a:off x="1483151" y="6449117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Общественные организации </a:t>
            </a:r>
            <a:r>
              <a:rPr lang="ru-RU" sz="800" b="1" dirty="0">
                <a:latin typeface="+mn-lt"/>
              </a:rPr>
              <a:t>инвалидов в </a:t>
            </a:r>
            <a:r>
              <a:rPr lang="ru-RU" sz="800" b="1" dirty="0" smtClean="0">
                <a:latin typeface="+mn-lt"/>
              </a:rPr>
              <a:t>РТ </a:t>
            </a:r>
            <a:endParaRPr lang="ru-RU" sz="800" b="1" dirty="0">
              <a:latin typeface="+mn-lt"/>
            </a:endParaRPr>
          </a:p>
        </p:txBody>
      </p:sp>
      <p:pic>
        <p:nvPicPr>
          <p:cNvPr id="155" name="Picture 6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7352" r="68554" b="73948"/>
          <a:stretch/>
        </p:blipFill>
        <p:spPr bwMode="auto">
          <a:xfrm>
            <a:off x="54635" y="5259929"/>
            <a:ext cx="647023" cy="4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8"/>
          <p:cNvSpPr txBox="1"/>
          <p:nvPr/>
        </p:nvSpPr>
        <p:spPr>
          <a:xfrm>
            <a:off x="-130100" y="5684906"/>
            <a:ext cx="101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latin typeface="+mn-lt"/>
              </a:rPr>
              <a:t>Образовательные Учреждения</a:t>
            </a:r>
          </a:p>
        </p:txBody>
      </p:sp>
      <p:cxnSp>
        <p:nvCxnSpPr>
          <p:cNvPr id="157" name="Прямая со стрелкой 156"/>
          <p:cNvCxnSpPr/>
          <p:nvPr/>
        </p:nvCxnSpPr>
        <p:spPr>
          <a:xfrm flipH="1">
            <a:off x="2238384" y="4498946"/>
            <a:ext cx="254746" cy="1454086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flipH="1">
            <a:off x="590634" y="4151731"/>
            <a:ext cx="1775124" cy="987536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icon менеджеры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295" y="1852690"/>
            <a:ext cx="758441" cy="7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Изображение 3" descr="FSS-logo_png_transparent_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07" y="2206372"/>
            <a:ext cx="569081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уга 1"/>
          <p:cNvSpPr/>
          <p:nvPr/>
        </p:nvSpPr>
        <p:spPr>
          <a:xfrm>
            <a:off x="4446676" y="1608614"/>
            <a:ext cx="1490289" cy="597758"/>
          </a:xfrm>
          <a:prstGeom prst="arc">
            <a:avLst>
              <a:gd name="adj1" fmla="val 16200000"/>
              <a:gd name="adj2" fmla="val 50407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92" name="Дуга 91"/>
          <p:cNvSpPr/>
          <p:nvPr/>
        </p:nvSpPr>
        <p:spPr>
          <a:xfrm flipH="1">
            <a:off x="6572604" y="1599983"/>
            <a:ext cx="1392143" cy="549330"/>
          </a:xfrm>
          <a:prstGeom prst="arc">
            <a:avLst>
              <a:gd name="adj1" fmla="val 16133319"/>
              <a:gd name="adj2" fmla="val 0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>
            <a:off x="5195449" y="1412776"/>
            <a:ext cx="2093257" cy="471567"/>
          </a:xfrm>
          <a:prstGeom prst="arc">
            <a:avLst>
              <a:gd name="adj1" fmla="val 10956122"/>
              <a:gd name="adj2" fmla="val 21386928"/>
            </a:avLst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05697" y="116340"/>
            <a:ext cx="8202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cs typeface="Times New Roman" pitchFamily="18" charset="0"/>
              </a:rPr>
              <a:t>Основные цели и задачи Пилотного проекта по </a:t>
            </a:r>
            <a:r>
              <a:rPr lang="ru-RU" sz="1400" b="1" dirty="0" smtClean="0">
                <a:solidFill>
                  <a:schemeClr val="tx2"/>
                </a:solidFill>
              </a:rPr>
              <a:t>комплексной реабилитации пострадавших </a:t>
            </a:r>
            <a:r>
              <a:rPr lang="ru-RU" sz="1400" b="1" dirty="0">
                <a:solidFill>
                  <a:schemeClr val="tx2"/>
                </a:solidFill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</a:rPr>
              <a:t>от тяжелых несчастных случаев на производстве</a:t>
            </a:r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36" name="Изображение 3" descr="FSS-logo_png_transparent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07950"/>
            <a:ext cx="6325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37091" y="791644"/>
            <a:ext cx="6006909" cy="122413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ЦЕЛЬ -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Полное или частичное восстановление способностей пострадавшего к бытовой, общественной и профессиональной деятельности 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5349" y="2276872"/>
            <a:ext cx="7988651" cy="2153024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МЕДИЦИНСКАЯ РЕАБИЛИТАЦИЯ - </a:t>
            </a:r>
            <a:r>
              <a:rPr lang="ru-RU" sz="1600" dirty="0">
                <a:solidFill>
                  <a:schemeClr val="tx2"/>
                </a:solidFill>
              </a:rPr>
              <a:t>комплекс мероприятий медицинского и психологического характера, направленных на полное или частичное восстановление нарушенных и (или) компенсацию утраченных функций пораженного органа либо системы организма, поддержание функций организма, а также на предупреждение, раннюю диагностику и коррекцию возможных нарушений функций поврежденных органов либо систем организма, предупреждение и снижение степени утраты профессиональной трудоспособности, улучшение качества жизни, сохранение работоспособности пациента и его социальную интеграцию в общество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5890075"/>
            <a:ext cx="7920880" cy="727296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ПРОФЕССИОНАЛЬНАЯ РЕАБИЛИТАЦИЯ - </a:t>
            </a:r>
            <a:r>
              <a:rPr lang="ru-RU" sz="1600" dirty="0">
                <a:solidFill>
                  <a:schemeClr val="tx2"/>
                </a:solidFill>
              </a:rPr>
              <a:t>совокупность мероприятий по профессиональной ориентации, профессиональному образованию, профессионально-производственной адаптации и трудоустройству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87624" y="4725144"/>
            <a:ext cx="7920880" cy="573718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/>
                </a:solidFill>
              </a:rPr>
              <a:t>СОЦИАЛЬНАЯ РЕАБИЛИТАЦИЯ </a:t>
            </a:r>
            <a:r>
              <a:rPr lang="ru-RU" sz="1600" dirty="0" smtClean="0">
                <a:solidFill>
                  <a:schemeClr val="tx2"/>
                </a:solidFill>
              </a:rPr>
              <a:t>- система </a:t>
            </a:r>
            <a:r>
              <a:rPr lang="ru-RU" sz="1600" dirty="0">
                <a:solidFill>
                  <a:schemeClr val="tx2"/>
                </a:solidFill>
              </a:rPr>
              <a:t>мероприятий, направленных на восстановление утраченных социальных связей и социального статуса, устранение или возможно полную компенсацию ограничений жизнедеятельности</a:t>
            </a:r>
          </a:p>
        </p:txBody>
      </p:sp>
      <p:sp>
        <p:nvSpPr>
          <p:cNvPr id="2" name="AutoShape 2" descr="Картинки по запросу icon здоровь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Картинки по запросу icon здоровь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4" name="Picture 10" descr="http://xn--80aafgktiggx4c.xn--p1ai/attachments/Image/kardio.png?template=gener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" y="2650814"/>
            <a:ext cx="1148680" cy="128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1.iconfinder.com/data/icons/disable-sign/300/IPC-Athletics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51" y="4429896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4.istockimg.com/file_thumbview_approve/63123943/5/stock-illustration-63123943-disability-man-with-notebook-pictogram-flat-icon-isolated.jp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9" t="10006" r="15441" b="6901"/>
          <a:stretch/>
        </p:blipFill>
        <p:spPr bwMode="auto">
          <a:xfrm>
            <a:off x="112714" y="5711496"/>
            <a:ext cx="904308" cy="10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cepnow.com/wp-content/uploads/2014/11/featureImage-pg15b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21310"/>
          <a:stretch/>
        </p:blipFill>
        <p:spPr bwMode="auto">
          <a:xfrm>
            <a:off x="6669" y="857919"/>
            <a:ext cx="2857500" cy="109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единительная линия 39"/>
          <p:cNvCxnSpPr/>
          <p:nvPr/>
        </p:nvCxnSpPr>
        <p:spPr>
          <a:xfrm>
            <a:off x="3123723" y="1801844"/>
            <a:ext cx="33809" cy="4939524"/>
          </a:xfrm>
          <a:prstGeom prst="line">
            <a:avLst/>
          </a:prstGeom>
          <a:ln w="12700">
            <a:solidFill>
              <a:srgbClr val="8AA9D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1207014" y="4486213"/>
            <a:ext cx="4789374" cy="69223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" y="692697"/>
            <a:ext cx="9143998" cy="2232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979975" y="1815547"/>
            <a:ext cx="16413" cy="4925821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>
          <a:xfrm>
            <a:off x="1758291" y="5229200"/>
            <a:ext cx="6999084" cy="15720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207014" y="3681364"/>
            <a:ext cx="4789374" cy="74840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35616" y="2976761"/>
            <a:ext cx="2788107" cy="6042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5759" y="62129"/>
            <a:ext cx="839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cs typeface="Times New Roman" pitchFamily="18" charset="0"/>
              </a:rPr>
              <a:t>Межведомственное взаимодействие</a:t>
            </a:r>
            <a:r>
              <a:rPr lang="ru-RU" sz="1400" b="1" dirty="0" smtClean="0">
                <a:solidFill>
                  <a:srgbClr val="002060"/>
                </a:solidFill>
              </a:rPr>
              <a:t> при исполнении этапов комплексной реабилитации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пострадавших от тяжелых несчастных случаев на производстве</a:t>
            </a:r>
            <a:endParaRPr lang="ru-RU" sz="1400" dirty="0">
              <a:solidFill>
                <a:srgbClr val="00206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09851" y="1801844"/>
            <a:ext cx="5421" cy="4939524"/>
          </a:xfrm>
          <a:prstGeom prst="line">
            <a:avLst/>
          </a:prstGeom>
          <a:ln w="12700">
            <a:solidFill>
              <a:srgbClr val="8AA9D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133978" y="1278624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/>
                </a:solidFill>
              </a:rPr>
              <a:t>Несчастный случай</a:t>
            </a:r>
            <a:endParaRPr lang="ru-RU" sz="1400" b="1" i="1" dirty="0">
              <a:solidFill>
                <a:schemeClr val="accent5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7893" y="1218198"/>
            <a:ext cx="1132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>
                    <a:lumMod val="75000"/>
                  </a:schemeClr>
                </a:solidFill>
              </a:rPr>
              <a:t>Выход на работу</a:t>
            </a:r>
            <a:endParaRPr lang="ru-RU" sz="1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5156" y="1200779"/>
            <a:ext cx="15588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Стабилизация трудовой деятельности</a:t>
            </a:r>
            <a:endParaRPr lang="ru-RU" sz="1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757374" y="1865864"/>
            <a:ext cx="0" cy="4875504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54406" y="1208250"/>
            <a:ext cx="1297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/>
                </a:solidFill>
              </a:rPr>
              <a:t>Выход из стационара</a:t>
            </a:r>
            <a:endParaRPr lang="ru-RU" sz="1400" b="1" i="1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9307" y="885085"/>
            <a:ext cx="74168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Реабилитационный менеджмент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356871" y="2216358"/>
            <a:ext cx="1109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/>
                </a:solidFill>
              </a:rPr>
              <a:t>Этапы</a:t>
            </a:r>
            <a:endParaRPr lang="ru-RU" sz="1400" b="1" i="1" dirty="0">
              <a:solidFill>
                <a:schemeClr val="accent5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504150" y="4666969"/>
            <a:ext cx="131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5"/>
                </a:solidFill>
              </a:rPr>
              <a:t>Участники</a:t>
            </a:r>
            <a:endParaRPr lang="ru-RU" sz="1400" b="1" i="1" dirty="0">
              <a:solidFill>
                <a:schemeClr val="accent5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" y="2924944"/>
            <a:ext cx="9143999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335616" y="1815547"/>
            <a:ext cx="2788107" cy="24530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Лечение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07014" y="2003922"/>
            <a:ext cx="4766727" cy="2805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Медицинская реабилитация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758290" y="2250351"/>
            <a:ext cx="5826865" cy="3190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Социальная реабилитация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67744" y="2550711"/>
            <a:ext cx="6489630" cy="2917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Профессиональная реабилитация</a:t>
            </a:r>
          </a:p>
        </p:txBody>
      </p:sp>
      <p:sp>
        <p:nvSpPr>
          <p:cNvPr id="43" name="Дуга 42"/>
          <p:cNvSpPr/>
          <p:nvPr/>
        </p:nvSpPr>
        <p:spPr>
          <a:xfrm>
            <a:off x="43939" y="772407"/>
            <a:ext cx="8992557" cy="914400"/>
          </a:xfrm>
          <a:prstGeom prst="arc">
            <a:avLst>
              <a:gd name="adj1" fmla="val 10841887"/>
              <a:gd name="adj2" fmla="val 2156061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235" y="6058807"/>
            <a:ext cx="419670" cy="353008"/>
          </a:xfrm>
          <a:prstGeom prst="rect">
            <a:avLst/>
          </a:prstGeom>
        </p:spPr>
      </p:pic>
      <p:sp>
        <p:nvSpPr>
          <p:cNvPr id="48" name="TextBox 36"/>
          <p:cNvSpPr txBox="1"/>
          <p:nvPr/>
        </p:nvSpPr>
        <p:spPr>
          <a:xfrm>
            <a:off x="1758291" y="6411815"/>
            <a:ext cx="916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Федерация профсоюзов  РТ </a:t>
            </a:r>
          </a:p>
        </p:txBody>
      </p:sp>
      <p:pic>
        <p:nvPicPr>
          <p:cNvPr id="56" name="Picture 2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 t="69582" r="35732" b="5370"/>
          <a:stretch/>
        </p:blipFill>
        <p:spPr bwMode="auto">
          <a:xfrm>
            <a:off x="1942294" y="5385682"/>
            <a:ext cx="617875" cy="4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36"/>
          <p:cNvSpPr txBox="1"/>
          <p:nvPr/>
        </p:nvSpPr>
        <p:spPr>
          <a:xfrm>
            <a:off x="2578788" y="5315219"/>
            <a:ext cx="1782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Взаимодействие в части расследования НС, трудоустройства, </a:t>
            </a:r>
            <a:r>
              <a:rPr lang="ru-RU" sz="800" b="1" dirty="0">
                <a:solidFill>
                  <a:schemeClr val="tx2"/>
                </a:solidFill>
                <a:latin typeface="+mn-lt"/>
              </a:rPr>
              <a:t>переоборудования рабочего </a:t>
            </a:r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места и т.д.</a:t>
            </a:r>
          </a:p>
        </p:txBody>
      </p:sp>
      <p:sp>
        <p:nvSpPr>
          <p:cNvPr id="59" name="TextBox 3"/>
          <p:cNvSpPr txBox="1"/>
          <p:nvPr/>
        </p:nvSpPr>
        <p:spPr>
          <a:xfrm>
            <a:off x="909307" y="3002258"/>
            <a:ext cx="219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Взаимодействие в части лечения пострадавших</a:t>
            </a:r>
            <a:r>
              <a:rPr lang="ru-RU" sz="800" b="1" dirty="0">
                <a:solidFill>
                  <a:schemeClr val="tx2"/>
                </a:solidFill>
                <a:latin typeface="+mn-lt"/>
              </a:rPr>
              <a:t>, перевода в другие </a:t>
            </a:r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ЛПУ, направления на МСЭ, заключения договоров на оплату лечения и т.д.</a:t>
            </a:r>
          </a:p>
        </p:txBody>
      </p:sp>
      <p:pic>
        <p:nvPicPr>
          <p:cNvPr id="61" name="Picture 2" descr="C:\Users\aglvf\Desktop\Эмблем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75" y="4513963"/>
            <a:ext cx="432230" cy="37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1496573" y="4832332"/>
            <a:ext cx="694879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dirty="0">
                <a:solidFill>
                  <a:schemeClr val="tx2"/>
                </a:solidFill>
                <a:latin typeface="+mn-lt"/>
              </a:rPr>
              <a:t>ФКУ ГБ МСЭ по </a:t>
            </a:r>
            <a:r>
              <a:rPr lang="ru-RU" dirty="0" smtClean="0">
                <a:solidFill>
                  <a:schemeClr val="tx2"/>
                </a:solidFill>
                <a:latin typeface="+mn-lt"/>
              </a:rPr>
              <a:t>РТ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4" name="Picture 6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7352" r="68554" b="73948"/>
          <a:stretch/>
        </p:blipFill>
        <p:spPr bwMode="auto">
          <a:xfrm>
            <a:off x="4461855" y="5314574"/>
            <a:ext cx="647023" cy="41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8"/>
          <p:cNvSpPr txBox="1"/>
          <p:nvPr/>
        </p:nvSpPr>
        <p:spPr>
          <a:xfrm>
            <a:off x="4311933" y="5669162"/>
            <a:ext cx="1016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Образовательные Учреждения</a:t>
            </a:r>
          </a:p>
        </p:txBody>
      </p:sp>
      <p:pic>
        <p:nvPicPr>
          <p:cNvPr id="67" name="Picture 2" descr="http://png.clipart.me/graphics/previews/193/buildings-vector-icons-set-isometric-style-3_19348487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1" t="69323" r="36407" b="3948"/>
          <a:stretch/>
        </p:blipFill>
        <p:spPr bwMode="auto">
          <a:xfrm>
            <a:off x="406822" y="3040022"/>
            <a:ext cx="468342" cy="42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36"/>
          <p:cNvSpPr txBox="1"/>
          <p:nvPr/>
        </p:nvSpPr>
        <p:spPr>
          <a:xfrm>
            <a:off x="4156766" y="6450704"/>
            <a:ext cx="12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ru-RU" dirty="0"/>
              <a:t>ТПП в РТ,  Общества инвалидов в РТ </a:t>
            </a:r>
          </a:p>
        </p:txBody>
      </p:sp>
      <p:pic>
        <p:nvPicPr>
          <p:cNvPr id="71" name="Picture 6" descr="http://st.depositphotos.com/2875617/4927/v/450/depositphotos_49274143-Buildings-icon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5" t="6154" r="36435" b="70667"/>
          <a:stretch/>
        </p:blipFill>
        <p:spPr bwMode="auto">
          <a:xfrm>
            <a:off x="1599036" y="3735012"/>
            <a:ext cx="492708" cy="39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3"/>
          <p:cNvSpPr txBox="1"/>
          <p:nvPr/>
        </p:nvSpPr>
        <p:spPr>
          <a:xfrm>
            <a:off x="2389497" y="3764763"/>
            <a:ext cx="3554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Взаимодействие в части реабилитации пострадавших, заключения контрактов на лечение</a:t>
            </a:r>
          </a:p>
        </p:txBody>
      </p:sp>
      <p:pic>
        <p:nvPicPr>
          <p:cNvPr id="49" name="Picture 36" descr="http://img3.nevesta.info/content/board/38200/38103/38103_1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32638"/>
            <a:ext cx="461635" cy="43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5"/>
          <p:cNvSpPr txBox="1"/>
          <p:nvPr/>
        </p:nvSpPr>
        <p:spPr>
          <a:xfrm>
            <a:off x="6328261" y="5765224"/>
            <a:ext cx="1125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Центры занятости населения </a:t>
            </a:r>
          </a:p>
        </p:txBody>
      </p:sp>
      <p:pic>
        <p:nvPicPr>
          <p:cNvPr id="1026" name="Picture 2" descr="Buildings  icons — стоковый вектор #4927418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01" t="6974" r="3731" b="72308"/>
          <a:stretch/>
        </p:blipFill>
        <p:spPr bwMode="auto">
          <a:xfrm>
            <a:off x="4444470" y="6043600"/>
            <a:ext cx="647023" cy="4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36"/>
          <p:cNvSpPr txBox="1"/>
          <p:nvPr/>
        </p:nvSpPr>
        <p:spPr>
          <a:xfrm>
            <a:off x="1800974" y="5810237"/>
            <a:ext cx="800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Работодатель </a:t>
            </a:r>
          </a:p>
        </p:txBody>
      </p:sp>
      <p:pic>
        <p:nvPicPr>
          <p:cNvPr id="45" name="Изображение 3" descr="FSS-logo_png_transparent_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1" y="62129"/>
            <a:ext cx="63251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3"/>
          <p:cNvSpPr txBox="1"/>
          <p:nvPr/>
        </p:nvSpPr>
        <p:spPr>
          <a:xfrm>
            <a:off x="419196" y="3395486"/>
            <a:ext cx="398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ЛПУ</a:t>
            </a:r>
          </a:p>
        </p:txBody>
      </p:sp>
      <p:sp>
        <p:nvSpPr>
          <p:cNvPr id="54" name="TextBox 3"/>
          <p:cNvSpPr txBox="1"/>
          <p:nvPr/>
        </p:nvSpPr>
        <p:spPr>
          <a:xfrm>
            <a:off x="1168200" y="4091219"/>
            <a:ext cx="1420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Реабилитационные центры и </a:t>
            </a:r>
            <a:r>
              <a:rPr lang="ru-RU" sz="800" b="1" dirty="0">
                <a:solidFill>
                  <a:schemeClr val="tx2"/>
                </a:solidFill>
                <a:latin typeface="+mn-lt"/>
              </a:rPr>
              <a:t>с</a:t>
            </a:r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анкур учреждения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10905" y="4517323"/>
            <a:ext cx="3533292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800" b="1"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pitchFamily="34" charset="0"/>
              </a:defRPr>
            </a:lvl9pPr>
          </a:lstStyle>
          <a:p>
            <a:pPr algn="l"/>
            <a:r>
              <a:rPr lang="ru-RU" dirty="0" smtClean="0">
                <a:solidFill>
                  <a:schemeClr val="tx2"/>
                </a:solidFill>
                <a:latin typeface="+mn-lt"/>
              </a:rPr>
              <a:t>Взаимодействие в части освидетельствования,  разработке ПРП и т.д.</a:t>
            </a:r>
            <a:endParaRPr lang="ru-RU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5080478" y="5303559"/>
            <a:ext cx="157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Взаимодействие в части заключения договоров на обучение</a:t>
            </a:r>
          </a:p>
        </p:txBody>
      </p:sp>
      <p:sp>
        <p:nvSpPr>
          <p:cNvPr id="78" name="TextBox 36"/>
          <p:cNvSpPr txBox="1"/>
          <p:nvPr/>
        </p:nvSpPr>
        <p:spPr>
          <a:xfrm>
            <a:off x="5123276" y="6025735"/>
            <a:ext cx="1387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r>
              <a:rPr lang="ru-RU" dirty="0"/>
              <a:t>Взаимодействие в части переобучения, трудоустройства и т.д.</a:t>
            </a:r>
          </a:p>
        </p:txBody>
      </p:sp>
      <p:sp>
        <p:nvSpPr>
          <p:cNvPr id="79" name="TextBox 36"/>
          <p:cNvSpPr txBox="1"/>
          <p:nvPr/>
        </p:nvSpPr>
        <p:spPr>
          <a:xfrm>
            <a:off x="2601166" y="6025681"/>
            <a:ext cx="1637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Взаимодействие в части трудоустройства и т.д.</a:t>
            </a:r>
          </a:p>
        </p:txBody>
      </p:sp>
      <p:sp>
        <p:nvSpPr>
          <p:cNvPr id="80" name="TextBox 35"/>
          <p:cNvSpPr txBox="1"/>
          <p:nvPr/>
        </p:nvSpPr>
        <p:spPr>
          <a:xfrm>
            <a:off x="7121867" y="5303559"/>
            <a:ext cx="171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800" b="1" dirty="0" smtClean="0">
                <a:solidFill>
                  <a:schemeClr val="tx2"/>
                </a:solidFill>
                <a:latin typeface="+mn-lt"/>
              </a:rPr>
              <a:t>Взаимодействие в части переобучения, поиска вакансий, трудоустройства и т.д.</a:t>
            </a:r>
          </a:p>
        </p:txBody>
      </p:sp>
      <p:sp>
        <p:nvSpPr>
          <p:cNvPr id="5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390737" y="5215706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90737" y="5215706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780636" y="76378"/>
            <a:ext cx="7751804" cy="104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СПОСОБЫ ПОДАЧИ ЗАЯВЛЕНИЯ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2" y="3007772"/>
            <a:ext cx="2069220" cy="2069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487" y="4982529"/>
            <a:ext cx="1551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Страхователь 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pic>
        <p:nvPicPr>
          <p:cNvPr id="17" name="Изображение 3" descr="FSS-logo_png_transparent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435" y="3186926"/>
            <a:ext cx="2009162" cy="17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482907" y="4830367"/>
            <a:ext cx="2297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Территориальный орган ФСС РФ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1423" y="2531445"/>
            <a:ext cx="325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Через Портал государственных услуг Российской Федерации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98239" y="6405505"/>
            <a:ext cx="2616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Garamond" pitchFamily="18" charset="0"/>
              </a:rPr>
              <a:t>почтовым отправлением</a:t>
            </a:r>
            <a:endParaRPr lang="ru-RU" sz="1600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364088" y="702166"/>
            <a:ext cx="3774430" cy="1129449"/>
          </a:xfrm>
          <a:prstGeom prst="wedgeRoundRectCallout">
            <a:avLst>
              <a:gd name="adj1" fmla="val -57357"/>
              <a:gd name="adj2" fmla="val 50393"/>
              <a:gd name="adj3" fmla="val 16667"/>
            </a:avLst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В соответствии с Указом Президента Российской Федерации от 07.05.2012 №601  к 2018 </a:t>
            </a:r>
            <a:r>
              <a:rPr lang="ru-RU" sz="1400" b="1" dirty="0" smtClean="0">
                <a:solidFill>
                  <a:srgbClr val="002060"/>
                </a:solidFill>
              </a:rPr>
              <a:t>году </a:t>
            </a:r>
            <a:r>
              <a:rPr lang="ru-RU" sz="1400" b="1" dirty="0">
                <a:solidFill>
                  <a:srgbClr val="002060"/>
                </a:solidFill>
              </a:rPr>
              <a:t>доля заявителей, </a:t>
            </a:r>
            <a:r>
              <a:rPr lang="ru-RU" sz="1400" b="1" dirty="0" smtClean="0">
                <a:solidFill>
                  <a:srgbClr val="002060"/>
                </a:solidFill>
              </a:rPr>
              <a:t>использующих </a:t>
            </a:r>
            <a:r>
              <a:rPr lang="ru-RU" sz="1400" b="1" dirty="0">
                <a:solidFill>
                  <a:srgbClr val="002060"/>
                </a:solidFill>
              </a:rPr>
              <a:t>получение </a:t>
            </a:r>
            <a:r>
              <a:rPr lang="ru-RU" sz="1400" b="1" dirty="0" err="1" smtClean="0">
                <a:solidFill>
                  <a:srgbClr val="002060"/>
                </a:solidFill>
              </a:rPr>
              <a:t>госуслуг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в электронной форме,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должна составлять </a:t>
            </a:r>
            <a:r>
              <a:rPr lang="ru-RU" sz="1400" b="1" dirty="0" smtClean="0">
                <a:solidFill>
                  <a:srgbClr val="002060"/>
                </a:solidFill>
              </a:rPr>
              <a:t>не менее 70 %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AutoShape 2" descr="Картинки по запросу портал госуслуг рф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lkabinet.ru/wp-content/uploads/2015/12/gosuslugi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76" y="1605282"/>
            <a:ext cx="1074738" cy="10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Соединительная линия уступом 27"/>
          <p:cNvCxnSpPr>
            <a:stCxn id="2" idx="0"/>
            <a:endCxn id="2052" idx="1"/>
          </p:cNvCxnSpPr>
          <p:nvPr/>
        </p:nvCxnSpPr>
        <p:spPr>
          <a:xfrm rot="5400000" flipH="1" flipV="1">
            <a:off x="2137644" y="1176140"/>
            <a:ext cx="865121" cy="2798144"/>
          </a:xfrm>
          <a:prstGeom prst="bentConnector2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7" idx="0"/>
            <a:endCxn id="2052" idx="3"/>
          </p:cNvCxnSpPr>
          <p:nvPr/>
        </p:nvCxnSpPr>
        <p:spPr>
          <a:xfrm rot="16200000" flipV="1">
            <a:off x="5779878" y="1406788"/>
            <a:ext cx="1044275" cy="2516002"/>
          </a:xfrm>
          <a:prstGeom prst="bentConnector2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7" idx="1"/>
            <a:endCxn id="2" idx="3"/>
          </p:cNvCxnSpPr>
          <p:nvPr/>
        </p:nvCxnSpPr>
        <p:spPr>
          <a:xfrm rot="10800000">
            <a:off x="2205743" y="4042383"/>
            <a:ext cx="4349693" cy="1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909187" y="4597184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Garamond" pitchFamily="18" charset="0"/>
              </a:rPr>
              <a:t>на личном приеме</a:t>
            </a:r>
          </a:p>
        </p:txBody>
      </p:sp>
      <p:pic>
        <p:nvPicPr>
          <p:cNvPr id="2056" name="Picture 8" descr="https://www.ibm.com/cloud-computing/social/files/connections_icon_mail_205x195_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84" y="5632118"/>
            <a:ext cx="972121" cy="92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Соединительная линия уступом 51"/>
          <p:cNvCxnSpPr>
            <a:stCxn id="4" idx="2"/>
            <a:endCxn id="2056" idx="1"/>
          </p:cNvCxnSpPr>
          <p:nvPr/>
        </p:nvCxnSpPr>
        <p:spPr>
          <a:xfrm rot="16200000" flipH="1">
            <a:off x="2222614" y="4296499"/>
            <a:ext cx="773386" cy="2822553"/>
          </a:xfrm>
          <a:prstGeom prst="bentConnector2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2056" idx="3"/>
            <a:endCxn id="19" idx="2"/>
          </p:cNvCxnSpPr>
          <p:nvPr/>
        </p:nvCxnSpPr>
        <p:spPr>
          <a:xfrm flipV="1">
            <a:off x="4992705" y="5415142"/>
            <a:ext cx="2639086" cy="679327"/>
          </a:xfrm>
          <a:prstGeom prst="bentConnector2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https://lh3.googleusercontent.com/-GenVGPrF37Q/AAAAAAAAAAI/AAAAAAAAAAA/ZGU4PjpQSE4/photo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324" y="356139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428625" y="6223000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4238" y="2855083"/>
            <a:ext cx="4806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СПАСИБО ЗА ВНИМАНИЕ!</a:t>
            </a:r>
            <a:endParaRPr lang="ru-RU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64088" y="5289794"/>
            <a:ext cx="3779912" cy="15682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отдела страхования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профессиональных рисков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ГУ-РО Фонда социального страхования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Республике Татарстан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А.Ю.Гильмеев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8387" y="55727"/>
            <a:ext cx="8316414" cy="3524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Garamond" pitchFamily="18" charset="0"/>
              </a:rPr>
              <a:t>ВИДЫ ОБЯЗАТЕЛЬНОГО СОЦИАЛЬНОГО СТРАХОВАНИЯ И РАСХОДЫ</a:t>
            </a:r>
            <a:endParaRPr lang="ru-RU" sz="17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507" y="3039641"/>
            <a:ext cx="2302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aramond" pitchFamily="18" charset="0"/>
              </a:rPr>
              <a:t>ОБЯЗАТЕЛЬНОЕ СОЦИАЛЬНОЕ СТРАХОВАНИЕ</a:t>
            </a:r>
            <a:endParaRPr lang="ru-RU" b="1" dirty="0">
              <a:solidFill>
                <a:schemeClr val="bg1"/>
              </a:solidFill>
              <a:latin typeface="Garamond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97071" y="1903818"/>
            <a:ext cx="0" cy="979036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37" idx="1"/>
          </p:cNvCxnSpPr>
          <p:nvPr/>
        </p:nvCxnSpPr>
        <p:spPr>
          <a:xfrm>
            <a:off x="1817535" y="1903819"/>
            <a:ext cx="0" cy="0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" idx="2"/>
          </p:cNvCxnSpPr>
          <p:nvPr/>
        </p:nvCxnSpPr>
        <p:spPr>
          <a:xfrm flipH="1">
            <a:off x="1297071" y="3962971"/>
            <a:ext cx="4777" cy="1040066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39" idx="1"/>
          </p:cNvCxnSpPr>
          <p:nvPr/>
        </p:nvCxnSpPr>
        <p:spPr>
          <a:xfrm>
            <a:off x="1297071" y="5003037"/>
            <a:ext cx="520464" cy="0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817535" y="1147735"/>
            <a:ext cx="2970489" cy="1512168"/>
          </a:xfrm>
          <a:prstGeom prst="roundRect">
            <a:avLst/>
          </a:prstGeom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Garamond" pitchFamily="18" charset="0"/>
              </a:rPr>
              <a:t>НА СЛУЧАЙ ВРЕМЕННОЙ НЕТРУДОСПОСОБНОСТИ И В СВЯЗИ С МАТЕРИНСТВОМ</a:t>
            </a:r>
            <a:endParaRPr lang="ru-RU" sz="1600" b="1" dirty="0">
              <a:latin typeface="Garamond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17535" y="4186172"/>
            <a:ext cx="2970489" cy="1633730"/>
          </a:xfrm>
          <a:prstGeom prst="roundRect">
            <a:avLst/>
          </a:prstGeom>
          <a:ln>
            <a:headEnd/>
            <a:tailEnd/>
          </a:ln>
          <a:effectLst>
            <a:glow rad="177800">
              <a:schemeClr val="accent1">
                <a:alpha val="2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Garamond" pitchFamily="18" charset="0"/>
              </a:rPr>
              <a:t>ОТ НЕСЧАСТНЫХ СЛУЧАЕВ НА ПРОИЗВОДСТВЕ И ПРОФЕССИОНАЛЬНЫХ ЗАБОЛЕВАНИЙ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418" y="2882852"/>
            <a:ext cx="2550425" cy="108011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79400">
              <a:schemeClr val="accent1">
                <a:alpha val="18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aramond" pitchFamily="18" charset="0"/>
              </a:rPr>
              <a:t>ОБЯЗАТЕЛЬНОЕ СОЦИАЛЬНОЕ СТРАХОВАНИЕ</a:t>
            </a:r>
            <a:endParaRPr lang="ru-RU" sz="2000" b="1" dirty="0">
              <a:latin typeface="Garamond" pitchFamily="18" charset="0"/>
            </a:endParaRPr>
          </a:p>
        </p:txBody>
      </p:sp>
      <p:sp>
        <p:nvSpPr>
          <p:cNvPr id="8199" name="TextBox 8198"/>
          <p:cNvSpPr txBox="1"/>
          <p:nvPr/>
        </p:nvSpPr>
        <p:spPr>
          <a:xfrm>
            <a:off x="5224738" y="3064089"/>
            <a:ext cx="3928302" cy="2876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1400" b="1">
                <a:latin typeface="Garamond" pitchFamily="18" charset="0"/>
              </a:defRPr>
            </a:lvl1pPr>
          </a:lstStyle>
          <a:p>
            <a:r>
              <a:rPr lang="ru-RU" dirty="0"/>
              <a:t>Пособие на погребение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239883" y="5747824"/>
            <a:ext cx="3900063" cy="738664"/>
          </a:xfrm>
          <a:prstGeom prst="rect">
            <a:avLst/>
          </a:prstGeom>
          <a:ln>
            <a:noFill/>
          </a:ln>
          <a:effectLst>
            <a:glow rad="266700">
              <a:schemeClr val="accent1">
                <a:alpha val="2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aramond" pitchFamily="18" charset="0"/>
              </a:rPr>
              <a:t>Финансовое </a:t>
            </a:r>
            <a:r>
              <a:rPr lang="ru-RU" sz="1400" b="1" dirty="0">
                <a:latin typeface="Garamond" pitchFamily="18" charset="0"/>
              </a:rPr>
              <a:t>обеспечение предупредительных мер по сокращению производственного травматизма и профзаболеваний  </a:t>
            </a:r>
            <a:r>
              <a:rPr lang="ru-RU" sz="1400" b="1" dirty="0" smtClean="0">
                <a:latin typeface="Garamond" pitchFamily="18" charset="0"/>
              </a:rPr>
              <a:t>работников</a:t>
            </a:r>
            <a:endParaRPr lang="ru-RU" sz="1400" b="1" dirty="0">
              <a:latin typeface="Garamond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02687" y="6551677"/>
            <a:ext cx="417513" cy="30632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	2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4737" y="449086"/>
            <a:ext cx="3919263" cy="3932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Garamond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dirty="0"/>
              <a:t>Пособие по временной </a:t>
            </a:r>
            <a:r>
              <a:rPr lang="ru-RU" dirty="0" smtClean="0"/>
              <a:t>нетрудоспособности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224737" y="930795"/>
            <a:ext cx="3919263" cy="3521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1400" b="1">
                <a:latin typeface="Garamond" pitchFamily="18" charset="0"/>
              </a:defRPr>
            </a:lvl1pPr>
          </a:lstStyle>
          <a:p>
            <a:r>
              <a:rPr lang="ru-RU" dirty="0"/>
              <a:t>Пособие по беременности и родам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24737" y="1393953"/>
            <a:ext cx="3919263" cy="444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1400" b="1">
                <a:latin typeface="Garamond" pitchFamily="18" charset="0"/>
              </a:defRPr>
            </a:lvl1pPr>
          </a:lstStyle>
          <a:p>
            <a:r>
              <a:rPr lang="ru-RU" dirty="0"/>
              <a:t>Единовременное пособие при постановке на учет в ранние сроки беременности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24737" y="1921225"/>
            <a:ext cx="3919263" cy="5082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1400" b="1">
                <a:latin typeface="Garamond" pitchFamily="18" charset="0"/>
              </a:defRPr>
            </a:lvl1pPr>
          </a:lstStyle>
          <a:p>
            <a:r>
              <a:rPr lang="ru-RU" dirty="0"/>
              <a:t>Единовременное пособие при рождении ребенка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16444" y="2479146"/>
            <a:ext cx="3940785" cy="50827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>
              <a:defRPr sz="1400" b="1">
                <a:latin typeface="Garamond" pitchFamily="18" charset="0"/>
              </a:defRPr>
            </a:lvl1pPr>
          </a:lstStyle>
          <a:p>
            <a:r>
              <a:rPr lang="ru-RU" dirty="0"/>
              <a:t>Ежемесячное пособие по уходу за ребенком до 1.5 лет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46037" y="3789331"/>
            <a:ext cx="3893909" cy="954107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Garamond" pitchFamily="18" charset="0"/>
              </a:rPr>
              <a:t>Страховые выплаты пострадавшим от несчастных случаев на производстве и профессиональных заболеваний (единовременные, ежемесячные</a:t>
            </a:r>
            <a:r>
              <a:rPr lang="ru-RU" sz="1400" b="1" dirty="0" smtClean="0">
                <a:latin typeface="Garamond" pitchFamily="18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31210" y="4852088"/>
            <a:ext cx="3912790" cy="73866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latin typeface="Garamond" pitchFamily="18" charset="0"/>
              </a:defRPr>
            </a:lvl1pPr>
          </a:lstStyle>
          <a:p>
            <a:r>
              <a:rPr lang="ru-RU" dirty="0"/>
              <a:t>Медицинская, социальная и профессиональная реабилитация застрахованных граждан</a:t>
            </a:r>
          </a:p>
        </p:txBody>
      </p:sp>
      <p:cxnSp>
        <p:nvCxnSpPr>
          <p:cNvPr id="34" name="Прямая соединительная линия 33"/>
          <p:cNvCxnSpPr>
            <a:endCxn id="37" idx="1"/>
          </p:cNvCxnSpPr>
          <p:nvPr/>
        </p:nvCxnSpPr>
        <p:spPr>
          <a:xfrm flipV="1">
            <a:off x="1297071" y="1903819"/>
            <a:ext cx="520464" cy="4583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08387" y="55727"/>
            <a:ext cx="8316414" cy="3524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Garamond" pitchFamily="18" charset="0"/>
              </a:rPr>
              <a:t>РАБОТАЮЩИЕ ГРАЖДАНЕ В РЕСПУБЛИКЕ ТАТАРСТАН</a:t>
            </a:r>
            <a:endParaRPr lang="ru-RU" sz="17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15" name="Изображение 3" descr="FSS-logo_png_transparent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7" y="2314312"/>
            <a:ext cx="1951355" cy="166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V="1">
            <a:off x="1864428" y="1789321"/>
            <a:ext cx="414604" cy="402343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279032" y="1774592"/>
            <a:ext cx="668502" cy="0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97156" y="4124870"/>
            <a:ext cx="414604" cy="386861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11760" y="4511731"/>
            <a:ext cx="668502" cy="0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279032" y="3122894"/>
            <a:ext cx="714235" cy="0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002663" y="5321121"/>
            <a:ext cx="512778" cy="715903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98999" y="6093296"/>
            <a:ext cx="668502" cy="0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6332161" y="5734874"/>
            <a:ext cx="1480199" cy="573976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aramond" pitchFamily="18" charset="0"/>
              </a:rPr>
              <a:t>22%</a:t>
            </a:r>
            <a:endParaRPr lang="ru-RU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67" y="2600395"/>
            <a:ext cx="1080000" cy="10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67" y="3916155"/>
            <a:ext cx="1080000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67" y="1279216"/>
            <a:ext cx="1080000" cy="108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17928" y="2839113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solidFill>
                  <a:srgbClr val="7030A0"/>
                </a:solidFill>
                <a:latin typeface="Garamond" pitchFamily="18" charset="0"/>
              </a:rPr>
              <a:t>РАБОТНИКОВ</a:t>
            </a:r>
            <a:endParaRPr lang="ru-RU" sz="2800" kern="0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0603" y="4091933"/>
            <a:ext cx="3561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kern="0" dirty="0" smtClean="0">
                <a:solidFill>
                  <a:srgbClr val="7030A0"/>
                </a:solidFill>
                <a:latin typeface="Garamond" pitchFamily="18" charset="0"/>
              </a:rPr>
              <a:t>РАБОТАЮЩИХ ВО </a:t>
            </a:r>
            <a:r>
              <a:rPr lang="ru-RU" b="1" kern="0" dirty="0">
                <a:solidFill>
                  <a:srgbClr val="7030A0"/>
                </a:solidFill>
                <a:latin typeface="Garamond" pitchFamily="18" charset="0"/>
              </a:rPr>
              <a:t>ВРЕДНЫХ И (</a:t>
            </a:r>
            <a:r>
              <a:rPr lang="ru-RU" b="1" kern="0" dirty="0" smtClean="0">
                <a:solidFill>
                  <a:srgbClr val="7030A0"/>
                </a:solidFill>
                <a:latin typeface="Garamond" pitchFamily="18" charset="0"/>
              </a:rPr>
              <a:t>ИЛИ) ОПАСНЫХ УСЛОВИЯХ ТРУДА  </a:t>
            </a:r>
            <a:endParaRPr lang="ru-RU" b="1" kern="0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5793" y="2878785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7030A0"/>
                </a:solidFill>
                <a:latin typeface="Garamond" pitchFamily="18" charset="0"/>
              </a:rPr>
              <a:t>1 431 571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64777" y="4306829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7030A0"/>
                </a:solidFill>
                <a:latin typeface="Garamond" pitchFamily="18" charset="0"/>
              </a:rPr>
              <a:t>314 410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50603" y="1701206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kern="0" dirty="0" smtClean="0">
                <a:solidFill>
                  <a:srgbClr val="7030A0"/>
                </a:solidFill>
                <a:latin typeface="Garamond" pitchFamily="18" charset="0"/>
              </a:rPr>
              <a:t>СТРАХОВАТЕЛЕЙ</a:t>
            </a:r>
            <a:endParaRPr lang="ru-RU" b="1" kern="0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49654" y="1624262"/>
            <a:ext cx="1348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0" dirty="0">
                <a:solidFill>
                  <a:srgbClr val="7030A0"/>
                </a:solidFill>
                <a:latin typeface="Garamond" pitchFamily="18" charset="0"/>
              </a:rPr>
              <a:t>143 740 </a:t>
            </a:r>
          </a:p>
        </p:txBody>
      </p:sp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30196" y="46055"/>
            <a:ext cx="8413804" cy="614099"/>
          </a:xfrm>
          <a:prstGeom prst="rect">
            <a:avLst/>
          </a:prstGeom>
          <a:noFill/>
          <a:ln>
            <a:noFill/>
          </a:ln>
          <a:effectLst>
            <a:glow rad="177800">
              <a:schemeClr val="accent1">
                <a:alpha val="25000"/>
              </a:schemeClr>
            </a:glow>
          </a:effectLst>
          <a:extLst/>
        </p:spPr>
        <p:txBody>
          <a:bodyPr wrap="squar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Garamond" pitchFamily="18" charset="0"/>
              </a:rPr>
              <a:t>ПОЛУЧАТЕЛИ СТРАХОВОГО ОБЕСПЕЧЕНИЯ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Garamond" pitchFamily="18" charset="0"/>
              </a:rPr>
              <a:t>В РЕСПУБЛИКЕ ТАТАРСТАН </a:t>
            </a:r>
            <a:endParaRPr lang="ru-RU" sz="17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463253" y="3835212"/>
            <a:ext cx="427930" cy="990575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  <a:effectLst>
            <a:glow rad="177800">
              <a:schemeClr val="accent1"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891183" y="4819721"/>
            <a:ext cx="668502" cy="0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  <a:effectLst>
            <a:glow rad="177800">
              <a:schemeClr val="accent1"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19"/>
          <p:cNvSpPr>
            <a:spLocks noChangeArrowheads="1"/>
          </p:cNvSpPr>
          <p:nvPr/>
        </p:nvSpPr>
        <p:spPr bwMode="gray">
          <a:xfrm>
            <a:off x="4017381" y="1540318"/>
            <a:ext cx="3702456" cy="839810"/>
          </a:xfrm>
          <a:prstGeom prst="roundRect">
            <a:avLst>
              <a:gd name="adj" fmla="val 10889"/>
            </a:avLst>
          </a:prstGeom>
          <a:ln>
            <a:headEnd/>
            <a:tailEnd/>
          </a:ln>
          <a:effectLst>
            <a:glow rad="177800">
              <a:schemeClr val="accent1">
                <a:alpha val="2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Garamond" pitchFamily="18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gray">
          <a:xfrm>
            <a:off x="4724398" y="1579609"/>
            <a:ext cx="299543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177800">
              <a:schemeClr val="accent1">
                <a:alpha val="2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Garamond" pitchFamily="18" charset="0"/>
              </a:rPr>
              <a:t>пострадавшие </a:t>
            </a:r>
            <a:r>
              <a:rPr lang="ru-RU" sz="1600" b="1" dirty="0">
                <a:solidFill>
                  <a:srgbClr val="000000"/>
                </a:solidFill>
                <a:latin typeface="Garamond" pitchFamily="18" charset="0"/>
              </a:rPr>
              <a:t>в результате </a:t>
            </a:r>
          </a:p>
          <a:p>
            <a:r>
              <a:rPr lang="ru-RU" sz="1600" b="1" dirty="0">
                <a:solidFill>
                  <a:srgbClr val="000000"/>
                </a:solidFill>
                <a:latin typeface="Garamond" pitchFamily="18" charset="0"/>
              </a:rPr>
              <a:t>несчастных случаев на производстве</a:t>
            </a:r>
          </a:p>
        </p:txBody>
      </p:sp>
      <p:grpSp>
        <p:nvGrpSpPr>
          <p:cNvPr id="49" name="Группа 48"/>
          <p:cNvGrpSpPr>
            <a:grpSpLocks/>
          </p:cNvGrpSpPr>
          <p:nvPr/>
        </p:nvGrpSpPr>
        <p:grpSpPr bwMode="auto">
          <a:xfrm>
            <a:off x="3585710" y="1540319"/>
            <a:ext cx="1049910" cy="941320"/>
            <a:chOff x="1181409" y="3201428"/>
            <a:chExt cx="1551228" cy="1340762"/>
          </a:xfrm>
          <a:effectLst>
            <a:glow rad="177800">
              <a:schemeClr val="accent1">
                <a:alpha val="25000"/>
              </a:schemeClr>
            </a:glow>
          </a:effectLst>
        </p:grpSpPr>
        <p:sp>
          <p:nvSpPr>
            <p:cNvPr id="50" name="AutoShape 15"/>
            <p:cNvSpPr>
              <a:spLocks noChangeArrowheads="1"/>
            </p:cNvSpPr>
            <p:nvPr/>
          </p:nvSpPr>
          <p:spPr bwMode="gray">
            <a:xfrm>
              <a:off x="1187623" y="3201428"/>
              <a:ext cx="1526471" cy="1339840"/>
            </a:xfrm>
            <a:prstGeom prst="roundRect">
              <a:avLst>
                <a:gd name="adj" fmla="val 11921"/>
              </a:avLst>
            </a:prstGeom>
            <a:solidFill>
              <a:srgbClr val="CC3300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108000" anchor="ctr"/>
            <a:lstStyle/>
            <a:p>
              <a:pPr>
                <a:defRPr/>
              </a:pPr>
              <a:endParaRPr lang="ru-RU">
                <a:latin typeface="Garamond" pitchFamily="18" charset="0"/>
              </a:endParaRPr>
            </a:p>
          </p:txBody>
        </p:sp>
        <p:sp>
          <p:nvSpPr>
            <p:cNvPr id="51" name="Text Box 17"/>
            <p:cNvSpPr txBox="1">
              <a:spLocks noChangeArrowheads="1"/>
            </p:cNvSpPr>
            <p:nvPr/>
          </p:nvSpPr>
          <p:spPr bwMode="gray">
            <a:xfrm>
              <a:off x="1181409" y="3402404"/>
              <a:ext cx="1551228" cy="11397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08000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8 276 </a:t>
              </a: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чел.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52" name="AutoShape 19"/>
          <p:cNvSpPr>
            <a:spLocks noChangeArrowheads="1"/>
          </p:cNvSpPr>
          <p:nvPr/>
        </p:nvSpPr>
        <p:spPr bwMode="gray">
          <a:xfrm>
            <a:off x="4017381" y="2926883"/>
            <a:ext cx="3702456" cy="924188"/>
          </a:xfrm>
          <a:prstGeom prst="roundRect">
            <a:avLst>
              <a:gd name="adj" fmla="val 10889"/>
            </a:avLst>
          </a:prstGeom>
          <a:ln>
            <a:headEnd/>
            <a:tailEnd/>
          </a:ln>
          <a:effectLst>
            <a:glow rad="177800">
              <a:schemeClr val="accent1">
                <a:alpha val="2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Garamond" pitchFamily="18" charset="0"/>
            </a:endParaRP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gray">
          <a:xfrm>
            <a:off x="4706638" y="3004215"/>
            <a:ext cx="27971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177800">
              <a:schemeClr val="accent1">
                <a:alpha val="2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Garamond" pitchFamily="18" charset="0"/>
              </a:rPr>
              <a:t>пострадавшие вследствие профессиональных заболеваний</a:t>
            </a:r>
            <a:endParaRPr lang="ru-RU" sz="1600" b="1" dirty="0">
              <a:solidFill>
                <a:srgbClr val="000000"/>
              </a:solidFill>
              <a:latin typeface="Garamond" pitchFamily="18" charset="0"/>
            </a:endParaRPr>
          </a:p>
        </p:txBody>
      </p:sp>
      <p:grpSp>
        <p:nvGrpSpPr>
          <p:cNvPr id="54" name="Группа 53"/>
          <p:cNvGrpSpPr>
            <a:grpSpLocks/>
          </p:cNvGrpSpPr>
          <p:nvPr/>
        </p:nvGrpSpPr>
        <p:grpSpPr bwMode="auto">
          <a:xfrm>
            <a:off x="3576421" y="2956636"/>
            <a:ext cx="1147977" cy="1040930"/>
            <a:chOff x="1149142" y="3081298"/>
            <a:chExt cx="1696121" cy="1512242"/>
          </a:xfrm>
          <a:effectLst>
            <a:glow rad="177800">
              <a:schemeClr val="accent1">
                <a:alpha val="25000"/>
              </a:schemeClr>
            </a:glow>
          </a:effectLst>
        </p:grpSpPr>
        <p:sp>
          <p:nvSpPr>
            <p:cNvPr id="55" name="AutoShape 15"/>
            <p:cNvSpPr>
              <a:spLocks noChangeArrowheads="1"/>
            </p:cNvSpPr>
            <p:nvPr/>
          </p:nvSpPr>
          <p:spPr bwMode="gray">
            <a:xfrm>
              <a:off x="1187623" y="3081298"/>
              <a:ext cx="1526472" cy="1339839"/>
            </a:xfrm>
            <a:prstGeom prst="roundRect">
              <a:avLst>
                <a:gd name="adj" fmla="val 11921"/>
              </a:avLst>
            </a:prstGeom>
            <a:solidFill>
              <a:srgbClr val="CC3300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108000" anchor="ctr"/>
            <a:lstStyle/>
            <a:p>
              <a:pPr>
                <a:defRPr/>
              </a:pPr>
              <a:endParaRPr lang="ru-RU">
                <a:latin typeface="Garamond" pitchFamily="18" charset="0"/>
              </a:endParaRPr>
            </a:p>
          </p:txBody>
        </p:sp>
        <p:sp>
          <p:nvSpPr>
            <p:cNvPr id="56" name="Text Box 17"/>
            <p:cNvSpPr txBox="1">
              <a:spLocks noChangeArrowheads="1"/>
            </p:cNvSpPr>
            <p:nvPr/>
          </p:nvSpPr>
          <p:spPr bwMode="gray">
            <a:xfrm>
              <a:off x="1149142" y="3319215"/>
              <a:ext cx="1696121" cy="12743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108000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2 257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чел.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57" name="AutoShape 19"/>
          <p:cNvSpPr>
            <a:spLocks noChangeArrowheads="1"/>
          </p:cNvSpPr>
          <p:nvPr/>
        </p:nvSpPr>
        <p:spPr bwMode="gray">
          <a:xfrm>
            <a:off x="3995542" y="4291839"/>
            <a:ext cx="3724296" cy="1079500"/>
          </a:xfrm>
          <a:prstGeom prst="roundRect">
            <a:avLst>
              <a:gd name="adj" fmla="val 10889"/>
            </a:avLst>
          </a:prstGeom>
          <a:ln>
            <a:headEnd/>
            <a:tailEnd/>
          </a:ln>
          <a:effectLst>
            <a:glow rad="177800">
              <a:schemeClr val="accent1">
                <a:alpha val="2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Garamond" pitchFamily="18" charset="0"/>
            </a:endParaRPr>
          </a:p>
        </p:txBody>
      </p:sp>
      <p:sp>
        <p:nvSpPr>
          <p:cNvPr id="58" name="Text Box 23"/>
          <p:cNvSpPr txBox="1">
            <a:spLocks noChangeArrowheads="1"/>
          </p:cNvSpPr>
          <p:nvPr/>
        </p:nvSpPr>
        <p:spPr bwMode="gray">
          <a:xfrm>
            <a:off x="4684800" y="4446504"/>
            <a:ext cx="30350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177800">
              <a:schemeClr val="accent1">
                <a:alpha val="25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Garamond" pitchFamily="18" charset="0"/>
              </a:rPr>
              <a:t>лица, имеющие право на получение страховых выплат по потере кормильца</a:t>
            </a:r>
          </a:p>
        </p:txBody>
      </p:sp>
      <p:grpSp>
        <p:nvGrpSpPr>
          <p:cNvPr id="59" name="Группа 58"/>
          <p:cNvGrpSpPr>
            <a:grpSpLocks/>
          </p:cNvGrpSpPr>
          <p:nvPr/>
        </p:nvGrpSpPr>
        <p:grpSpPr bwMode="auto">
          <a:xfrm>
            <a:off x="3576421" y="4363370"/>
            <a:ext cx="1049910" cy="1015888"/>
            <a:chOff x="1181409" y="3201428"/>
            <a:chExt cx="1551228" cy="1471751"/>
          </a:xfrm>
          <a:effectLst>
            <a:glow rad="177800">
              <a:schemeClr val="accent1">
                <a:alpha val="25000"/>
              </a:schemeClr>
            </a:glow>
          </a:effectLst>
        </p:grpSpPr>
        <p:sp>
          <p:nvSpPr>
            <p:cNvPr id="60" name="AutoShape 15"/>
            <p:cNvSpPr>
              <a:spLocks noChangeArrowheads="1"/>
            </p:cNvSpPr>
            <p:nvPr/>
          </p:nvSpPr>
          <p:spPr bwMode="gray">
            <a:xfrm>
              <a:off x="1187623" y="3201428"/>
              <a:ext cx="1526471" cy="1339840"/>
            </a:xfrm>
            <a:prstGeom prst="roundRect">
              <a:avLst>
                <a:gd name="adj" fmla="val 11921"/>
              </a:avLst>
            </a:prstGeom>
            <a:solidFill>
              <a:srgbClr val="CC3300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108000" anchor="ctr"/>
            <a:lstStyle/>
            <a:p>
              <a:pPr>
                <a:defRPr/>
              </a:pPr>
              <a:endParaRPr lang="ru-RU">
                <a:latin typeface="Garamond" pitchFamily="18" charset="0"/>
              </a:endParaRPr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gray">
            <a:xfrm>
              <a:off x="1181409" y="3402404"/>
              <a:ext cx="1551228" cy="1270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08000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945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ru-RU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чел.</a:t>
              </a: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67" name="AutoShape 15"/>
          <p:cNvSpPr>
            <a:spLocks noChangeArrowheads="1"/>
          </p:cNvSpPr>
          <p:nvPr/>
        </p:nvSpPr>
        <p:spPr bwMode="gray">
          <a:xfrm>
            <a:off x="7503813" y="1539502"/>
            <a:ext cx="1033154" cy="940672"/>
          </a:xfrm>
          <a:prstGeom prst="roundRect">
            <a:avLst>
              <a:gd name="adj" fmla="val 11921"/>
            </a:avLst>
          </a:prstGeom>
          <a:solidFill>
            <a:srgbClr val="CC3300"/>
          </a:solidFill>
          <a:ln>
            <a:headEnd/>
            <a:tailEnd/>
          </a:ln>
          <a:effectLst>
            <a:glow rad="177800">
              <a:schemeClr val="accent1"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8000" anchor="ctr"/>
          <a:lstStyle/>
          <a:p>
            <a:pPr>
              <a:defRPr/>
            </a:pPr>
            <a:endParaRPr lang="ru-RU">
              <a:latin typeface="Garamond" pitchFamily="18" charset="0"/>
            </a:endParaRPr>
          </a:p>
        </p:txBody>
      </p:sp>
      <p:sp>
        <p:nvSpPr>
          <p:cNvPr id="68" name="Text Box 17"/>
          <p:cNvSpPr txBox="1">
            <a:spLocks noChangeArrowheads="1"/>
          </p:cNvSpPr>
          <p:nvPr/>
        </p:nvSpPr>
        <p:spPr bwMode="gray">
          <a:xfrm>
            <a:off x="7499607" y="1680603"/>
            <a:ext cx="104991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177800">
              <a:schemeClr val="accent1">
                <a:alpha val="25000"/>
              </a:schemeClr>
            </a:glow>
          </a:effectLst>
        </p:spPr>
        <p:txBody>
          <a:bodyPr lIns="108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72%</a:t>
            </a:r>
            <a:endParaRPr lang="en-US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9" name="AutoShape 15"/>
          <p:cNvSpPr>
            <a:spLocks noChangeArrowheads="1"/>
          </p:cNvSpPr>
          <p:nvPr/>
        </p:nvSpPr>
        <p:spPr bwMode="gray">
          <a:xfrm>
            <a:off x="7499956" y="2959856"/>
            <a:ext cx="1033154" cy="940672"/>
          </a:xfrm>
          <a:prstGeom prst="roundRect">
            <a:avLst>
              <a:gd name="adj" fmla="val 11921"/>
            </a:avLst>
          </a:prstGeom>
          <a:solidFill>
            <a:srgbClr val="CC3300"/>
          </a:solidFill>
          <a:ln>
            <a:headEnd/>
            <a:tailEnd/>
          </a:ln>
          <a:effectLst>
            <a:glow rad="177800">
              <a:schemeClr val="accent1"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8000" anchor="ctr"/>
          <a:lstStyle/>
          <a:p>
            <a:pPr>
              <a:defRPr/>
            </a:pPr>
            <a:endParaRPr lang="ru-RU">
              <a:latin typeface="Garamond" pitchFamily="18" charset="0"/>
            </a:endParaRPr>
          </a:p>
        </p:txBody>
      </p:sp>
      <p:sp>
        <p:nvSpPr>
          <p:cNvPr id="70" name="Text Box 17"/>
          <p:cNvSpPr txBox="1">
            <a:spLocks noChangeArrowheads="1"/>
          </p:cNvSpPr>
          <p:nvPr/>
        </p:nvSpPr>
        <p:spPr bwMode="gray">
          <a:xfrm>
            <a:off x="7495750" y="3100957"/>
            <a:ext cx="104991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177800">
              <a:schemeClr val="accent1">
                <a:alpha val="25000"/>
              </a:schemeClr>
            </a:glow>
          </a:effectLst>
        </p:spPr>
        <p:txBody>
          <a:bodyPr lIns="108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20%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71" name="AutoShape 15"/>
          <p:cNvSpPr>
            <a:spLocks noChangeArrowheads="1"/>
          </p:cNvSpPr>
          <p:nvPr/>
        </p:nvSpPr>
        <p:spPr bwMode="gray">
          <a:xfrm>
            <a:off x="7481218" y="4349385"/>
            <a:ext cx="1033154" cy="940672"/>
          </a:xfrm>
          <a:prstGeom prst="roundRect">
            <a:avLst>
              <a:gd name="adj" fmla="val 11921"/>
            </a:avLst>
          </a:prstGeom>
          <a:solidFill>
            <a:srgbClr val="CC3300"/>
          </a:solidFill>
          <a:ln>
            <a:headEnd/>
            <a:tailEnd/>
          </a:ln>
          <a:effectLst>
            <a:glow rad="177800">
              <a:schemeClr val="accent1"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8000" anchor="ctr"/>
          <a:lstStyle/>
          <a:p>
            <a:pPr>
              <a:defRPr/>
            </a:pPr>
            <a:endParaRPr lang="ru-RU">
              <a:latin typeface="Garamond" pitchFamily="18" charset="0"/>
            </a:endParaRPr>
          </a:p>
        </p:txBody>
      </p:sp>
      <p:sp>
        <p:nvSpPr>
          <p:cNvPr id="72" name="Text Box 17"/>
          <p:cNvSpPr txBox="1">
            <a:spLocks noChangeArrowheads="1"/>
          </p:cNvSpPr>
          <p:nvPr/>
        </p:nvSpPr>
        <p:spPr bwMode="gray">
          <a:xfrm>
            <a:off x="7477012" y="4502095"/>
            <a:ext cx="104991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177800">
              <a:schemeClr val="accent1">
                <a:alpha val="25000"/>
              </a:schemeClr>
            </a:glow>
          </a:effectLst>
        </p:spPr>
        <p:txBody>
          <a:bodyPr lIns="10800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8%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463253" y="3558984"/>
            <a:ext cx="1113168" cy="1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  <a:effectLst>
            <a:glow rad="177800">
              <a:schemeClr val="accent1"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2454137" y="2010655"/>
            <a:ext cx="434742" cy="1409058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  <a:effectLst>
            <a:glow rad="177800">
              <a:schemeClr val="accent1"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888879" y="2010654"/>
            <a:ext cx="668502" cy="0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  <a:effectLst>
            <a:glow rad="177800">
              <a:schemeClr val="accent1"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utoShape 19"/>
          <p:cNvSpPr>
            <a:spLocks noChangeArrowheads="1"/>
          </p:cNvSpPr>
          <p:nvPr/>
        </p:nvSpPr>
        <p:spPr bwMode="gray">
          <a:xfrm>
            <a:off x="155460" y="3035342"/>
            <a:ext cx="2205213" cy="1260892"/>
          </a:xfrm>
          <a:prstGeom prst="roundRect">
            <a:avLst>
              <a:gd name="adj" fmla="val 10889"/>
            </a:avLst>
          </a:prstGeom>
          <a:ln>
            <a:headEnd/>
            <a:tailEnd/>
          </a:ln>
          <a:effectLst>
            <a:glow rad="177800">
              <a:schemeClr val="accent1">
                <a:alpha val="2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Garamond" pitchFamily="18" charset="0"/>
            </a:endParaRPr>
          </a:p>
        </p:txBody>
      </p:sp>
      <p:grpSp>
        <p:nvGrpSpPr>
          <p:cNvPr id="78" name="Группа 77"/>
          <p:cNvGrpSpPr>
            <a:grpSpLocks/>
          </p:cNvGrpSpPr>
          <p:nvPr/>
        </p:nvGrpSpPr>
        <p:grpSpPr bwMode="auto">
          <a:xfrm>
            <a:off x="513394" y="2621521"/>
            <a:ext cx="1518922" cy="1096036"/>
            <a:chOff x="926977" y="2890497"/>
            <a:chExt cx="1591819" cy="1360365"/>
          </a:xfrm>
          <a:effectLst>
            <a:glow rad="177800">
              <a:schemeClr val="accent1">
                <a:alpha val="25000"/>
              </a:schemeClr>
            </a:glow>
          </a:effectLst>
        </p:grpSpPr>
        <p:sp>
          <p:nvSpPr>
            <p:cNvPr id="79" name="AutoShape 15"/>
            <p:cNvSpPr>
              <a:spLocks noChangeArrowheads="1"/>
            </p:cNvSpPr>
            <p:nvPr/>
          </p:nvSpPr>
          <p:spPr bwMode="gray">
            <a:xfrm>
              <a:off x="926977" y="2911022"/>
              <a:ext cx="1526471" cy="1339840"/>
            </a:xfrm>
            <a:prstGeom prst="roundRect">
              <a:avLst>
                <a:gd name="adj" fmla="val 11921"/>
              </a:avLst>
            </a:prstGeom>
            <a:solidFill>
              <a:srgbClr val="CC3300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108000" anchor="ctr"/>
            <a:lstStyle/>
            <a:p>
              <a:pPr>
                <a:defRPr/>
              </a:pPr>
              <a:endParaRPr lang="ru-RU">
                <a:latin typeface="Garamond" pitchFamily="18" charset="0"/>
              </a:endParaRPr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gray">
            <a:xfrm>
              <a:off x="967568" y="2890497"/>
              <a:ext cx="1551228" cy="12797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108000">
              <a:spAutoFit/>
            </a:bodyPr>
            <a:lstStyle/>
            <a:p>
              <a:pPr algn="ctr">
                <a:spcAft>
                  <a:spcPts val="600"/>
                </a:spcAft>
                <a:defRPr/>
              </a:pPr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11 478</a:t>
              </a:r>
            </a:p>
            <a:p>
              <a:pPr algn="ctr">
                <a:spcAft>
                  <a:spcPts val="600"/>
                </a:spcAft>
                <a:defRPr/>
              </a:pPr>
              <a:r>
                <a:rPr lang="ru-RU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чел.</a:t>
              </a:r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endParaRPr>
            </a:p>
          </p:txBody>
        </p:sp>
      </p:grpSp>
      <p:sp>
        <p:nvSpPr>
          <p:cNvPr id="81" name="Text Box 13"/>
          <p:cNvSpPr txBox="1">
            <a:spLocks noChangeArrowheads="1"/>
          </p:cNvSpPr>
          <p:nvPr/>
        </p:nvSpPr>
        <p:spPr bwMode="gray">
          <a:xfrm>
            <a:off x="134613" y="3730024"/>
            <a:ext cx="2237753" cy="5350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 rad="177800">
              <a:schemeClr val="accent1">
                <a:alpha val="25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700" b="1" dirty="0" smtClean="0">
                <a:solidFill>
                  <a:srgbClr val="000000"/>
                </a:solidFill>
                <a:latin typeface="Garamond" pitchFamily="18" charset="0"/>
              </a:rPr>
              <a:t>Получатели страхового,  </a:t>
            </a:r>
            <a:r>
              <a:rPr lang="ru-RU" sz="1700" b="1" dirty="0">
                <a:solidFill>
                  <a:srgbClr val="000000"/>
                </a:solidFill>
                <a:latin typeface="Garamond" pitchFamily="18" charset="0"/>
              </a:rPr>
              <a:t>ВСЕГО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576702" y="6520899"/>
            <a:ext cx="417513" cy="306323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	3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6"/>
          <p:cNvSpPr>
            <a:spLocks noChangeArrowheads="1"/>
          </p:cNvSpPr>
          <p:nvPr/>
        </p:nvSpPr>
        <p:spPr bwMode="auto">
          <a:xfrm>
            <a:off x="428625" y="6223000"/>
            <a:ext cx="835818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Aft>
                <a:spcPct val="40000"/>
              </a:spcAft>
              <a:buClr>
                <a:srgbClr val="F39220"/>
              </a:buClr>
              <a:buFont typeface="Wingdings" pitchFamily="2" charset="2"/>
              <a:buNone/>
            </a:pPr>
            <a:endParaRPr lang="ru-RU" altLang="ru-RU" sz="1200" b="1" i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780636" y="46055"/>
            <a:ext cx="8006177" cy="86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МЕХАНИЗМЫ ЭКОНОМИЧЕСКОЙ ЗАИНТЕРЕСОВАННОСТИ СТРАХОВАТЕЛЯ В ПОДДЕРЖАНИИ НАДЛЕЖАЩЕГО СОСТОЯНИЯ ОХРАНЫ ТРУДА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11" name="Picture 2" descr="https://www.coinsnap.eu/assets/img/icons/round-icon_tech-integr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85" y="2492896"/>
            <a:ext cx="2067920" cy="2042072"/>
          </a:xfrm>
          <a:prstGeom prst="rect">
            <a:avLst/>
          </a:prstGeom>
          <a:noFill/>
          <a:effectLst>
            <a:glow rad="165100">
              <a:schemeClr val="accent1">
                <a:alpha val="1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201154" y="4331219"/>
            <a:ext cx="378958" cy="681957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580112" y="5013176"/>
            <a:ext cx="540149" cy="0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70162" y="2636911"/>
            <a:ext cx="414604" cy="1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310506" y="2636912"/>
            <a:ext cx="329879" cy="528593"/>
          </a:xfrm>
          <a:prstGeom prst="line">
            <a:avLst/>
          </a:prstGeom>
          <a:ln w="25400" cap="rnd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4481" y="1545693"/>
            <a:ext cx="2793548" cy="2182435"/>
          </a:xfrm>
          <a:prstGeom prst="roundRect">
            <a:avLst/>
          </a:prstGeom>
          <a:solidFill>
            <a:srgbClr val="0070C0"/>
          </a:solidFill>
          <a:effectLst>
            <a:glow rad="165100">
              <a:schemeClr val="accent1">
                <a:alpha val="1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Garamond" pitchFamily="18" charset="0"/>
              </a:rPr>
              <a:t>ФИНАНСОВОЕ ОБЕСПЕЧЕНИЕ ПРЕДУПРЕДИТЕЛЬНЫХ МЕР ПО СОКРАЩЕНИЮ ПРОИЗВОДСТВЕННОГО ТРАВМАТИЗМА</a:t>
            </a:r>
            <a:endParaRPr lang="ru-RU" sz="1400" b="1" dirty="0">
              <a:latin typeface="Garamond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20261" y="4077072"/>
            <a:ext cx="2741501" cy="2299350"/>
          </a:xfrm>
          <a:prstGeom prst="roundRect">
            <a:avLst/>
          </a:prstGeom>
          <a:solidFill>
            <a:srgbClr val="0070C0"/>
          </a:solidFill>
          <a:effectLst>
            <a:glow rad="165100">
              <a:schemeClr val="accent1">
                <a:alpha val="19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Garamond" pitchFamily="18" charset="0"/>
              </a:rPr>
              <a:t>УСТАНОВЛЕНИЕ СКИДОК И НАДБАВОК </a:t>
            </a:r>
          </a:p>
          <a:p>
            <a:pPr algn="ctr"/>
            <a:r>
              <a:rPr lang="ru-RU" sz="1400" b="1" dirty="0" smtClean="0">
                <a:latin typeface="Garamond" pitchFamily="18" charset="0"/>
              </a:rPr>
              <a:t>К СТРАХОВОМУ ТАРИФУ НА ОБЯЗАТЕЛЬНОЕ СОЦИАЛЬНОЕ СТРАХОВАНИЕ ОТ НЕСЧАСТНЫХ СЛУЧАЕВ НА ПРОИЗВОДСТВЕ И ПРОФЗАБОЛЕВАНИЙ</a:t>
            </a:r>
            <a:endParaRPr lang="ru-RU" sz="1400" b="1" dirty="0">
              <a:latin typeface="Garamond" pitchFamily="18" charset="0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266" y="46055"/>
            <a:ext cx="8316414" cy="629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Garamond" pitchFamily="18" charset="0"/>
              </a:rPr>
              <a:t>ДИНАМИКА ФИНАНСОВОГО ОБЕСПЕЧЕНИЯ ПРЕДУПРЕДИТЕЛЬНЫХ МЕР ПО СОКРАЩЕНИЮ ПРОИЗВОДСТВЕННОГО ТРАВМАТИЗМА</a:t>
            </a:r>
            <a:endParaRPr lang="ru-RU" sz="17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8235" y="1607613"/>
            <a:ext cx="8776941" cy="5694897"/>
            <a:chOff x="21095" y="2031816"/>
            <a:chExt cx="9106985" cy="5685077"/>
          </a:xfrm>
        </p:grpSpPr>
        <p:sp>
          <p:nvSpPr>
            <p:cNvPr id="9" name="TextBox 8"/>
            <p:cNvSpPr txBox="1"/>
            <p:nvPr/>
          </p:nvSpPr>
          <p:spPr>
            <a:xfrm>
              <a:off x="280901" y="5768951"/>
              <a:ext cx="8847179" cy="282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kumimoji="1" lang="ru-RU" sz="1400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Финансирование предупредительных мероприятий за счет средств Фонда, млн. рублей</a:t>
              </a:r>
              <a:endParaRPr kumimoji="1" lang="ru-RU" sz="1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0" name="Rectangle 53"/>
            <p:cNvSpPr>
              <a:spLocks noChangeArrowheads="1"/>
            </p:cNvSpPr>
            <p:nvPr/>
          </p:nvSpPr>
          <p:spPr bwMode="gray">
            <a:xfrm rot="16200000">
              <a:off x="29621" y="5818382"/>
              <a:ext cx="258507" cy="229592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35294"/>
                    <a:invGamma/>
                  </a:srgbClr>
                </a:gs>
                <a:gs pos="100000">
                  <a:srgbClr val="A8D02A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62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sz="14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gray">
            <a:xfrm rot="16200000">
              <a:off x="-119964" y="3778611"/>
              <a:ext cx="1757537" cy="878841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35294"/>
                    <a:invGamma/>
                  </a:srgbClr>
                </a:gs>
                <a:gs pos="100000">
                  <a:srgbClr val="A8D02A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62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sz="14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9435" y="5154269"/>
              <a:ext cx="881419" cy="310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sz="1600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2011</a:t>
              </a:r>
              <a:endParaRPr kumimoji="1" lang="ru-RU" sz="16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4224" y="3046630"/>
              <a:ext cx="889160" cy="338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b="1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136,5</a:t>
              </a:r>
              <a:endParaRPr kumimoji="1" lang="ru-RU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256" y="4606725"/>
              <a:ext cx="874970" cy="479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106% </a:t>
              </a:r>
            </a:p>
            <a:p>
              <a:pPr algn="ctr" defTabSz="914400">
                <a:defRPr/>
              </a:pP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к 2010 г.</a:t>
              </a:r>
              <a:endParaRPr kumimoji="1" lang="ru-RU" sz="1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5" name="Rectangle 53"/>
            <p:cNvSpPr>
              <a:spLocks noChangeArrowheads="1"/>
            </p:cNvSpPr>
            <p:nvPr/>
          </p:nvSpPr>
          <p:spPr bwMode="gray">
            <a:xfrm rot="16200000">
              <a:off x="988306" y="3700319"/>
              <a:ext cx="1914122" cy="878841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35294"/>
                    <a:invGamma/>
                  </a:srgbClr>
                </a:gs>
                <a:gs pos="100000">
                  <a:srgbClr val="A8D02A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62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sz="14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93050" y="5154269"/>
              <a:ext cx="881419" cy="310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sz="1600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2012</a:t>
              </a:r>
              <a:endParaRPr kumimoji="1" lang="ru-RU" sz="16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95627" y="2877353"/>
              <a:ext cx="889160" cy="338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b="1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153,7</a:t>
              </a:r>
              <a:endParaRPr kumimoji="1" lang="ru-RU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293" y="4580116"/>
              <a:ext cx="874970" cy="479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113% </a:t>
              </a:r>
            </a:p>
            <a:p>
              <a:pPr algn="ctr" defTabSz="914400">
                <a:defRPr/>
              </a:pP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к 2011 г.</a:t>
              </a:r>
              <a:endParaRPr kumimoji="1" lang="ru-RU" sz="1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19" name="Rectangle 53"/>
            <p:cNvSpPr>
              <a:spLocks noChangeArrowheads="1"/>
            </p:cNvSpPr>
            <p:nvPr/>
          </p:nvSpPr>
          <p:spPr bwMode="gray">
            <a:xfrm rot="16200000">
              <a:off x="2117741" y="3528513"/>
              <a:ext cx="2257735" cy="878841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35294"/>
                    <a:invGamma/>
                  </a:srgbClr>
                </a:gs>
                <a:gs pos="100000">
                  <a:srgbClr val="A8D02A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62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sz="14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94933" y="5154269"/>
              <a:ext cx="881419" cy="310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sz="1600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2013</a:t>
              </a:r>
              <a:endParaRPr kumimoji="1" lang="ru-RU" sz="16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96869" y="2517237"/>
              <a:ext cx="889160" cy="338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b="1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175,1</a:t>
              </a:r>
              <a:endParaRPr kumimoji="1" lang="ru-RU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11059" y="4674406"/>
              <a:ext cx="874970" cy="479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114% </a:t>
              </a:r>
            </a:p>
            <a:p>
              <a:pPr algn="ctr" defTabSz="914400">
                <a:defRPr/>
              </a:pP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к 2012 г.</a:t>
              </a:r>
              <a:endParaRPr kumimoji="1" lang="ru-RU" sz="1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23" name="Rectangle 53"/>
            <p:cNvSpPr>
              <a:spLocks noChangeArrowheads="1"/>
            </p:cNvSpPr>
            <p:nvPr/>
          </p:nvSpPr>
          <p:spPr bwMode="gray">
            <a:xfrm rot="16200000">
              <a:off x="4128947" y="3429610"/>
              <a:ext cx="2557536" cy="776844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35294"/>
                    <a:invGamma/>
                  </a:srgbClr>
                </a:gs>
                <a:gs pos="100000">
                  <a:srgbClr val="A8D02A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62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sz="14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70413" y="5154269"/>
              <a:ext cx="881419" cy="310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sz="1600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2014</a:t>
              </a:r>
              <a:endParaRPr kumimoji="1" lang="ru-RU" sz="16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25" name="Rectangle 53"/>
            <p:cNvSpPr>
              <a:spLocks noChangeArrowheads="1"/>
            </p:cNvSpPr>
            <p:nvPr/>
          </p:nvSpPr>
          <p:spPr bwMode="gray">
            <a:xfrm rot="16200000">
              <a:off x="5188725" y="3328356"/>
              <a:ext cx="2760043" cy="776845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35294"/>
                    <a:invGamma/>
                  </a:srgbClr>
                </a:gs>
                <a:gs pos="100000">
                  <a:srgbClr val="A8D02A"/>
                </a:gs>
              </a:gsLst>
              <a:lin ang="0" scaled="1"/>
            </a:gradFill>
            <a:ln>
              <a:noFill/>
            </a:ln>
            <a:effectLst/>
            <a:scene3d>
              <a:camera prst="legacyPerspectiveBottom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A8D02A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62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sz="1400" kern="0" dirty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44522" y="5154269"/>
              <a:ext cx="1180166" cy="3104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sz="1600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2016</a:t>
              </a:r>
              <a:endParaRPr kumimoji="1" lang="ru-RU" sz="16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 bwMode="auto">
            <a:xfrm>
              <a:off x="21095" y="6205831"/>
              <a:ext cx="275558" cy="321131"/>
            </a:xfrm>
            <a:prstGeom prst="roundRect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ru-RU" sz="1200" ker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132" y="6119215"/>
              <a:ext cx="8686012" cy="1597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914400">
                <a:defRPr/>
              </a:pPr>
              <a:r>
                <a:rPr kumimoji="1" lang="ru-RU" sz="1400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Количество страхователей с численностью сотрудников менее 100 человек, воспользовавшихся финансированием предупредительных мероприятий, за счет средств Фонда</a:t>
              </a:r>
            </a:p>
            <a:p>
              <a:pPr algn="just" defTabSz="914400">
                <a:defRPr/>
              </a:pPr>
              <a:endParaRPr kumimoji="1" lang="ru-RU" sz="14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  <a:p>
              <a:pPr algn="just" defTabSz="914400">
                <a:defRPr/>
              </a:pPr>
              <a:r>
                <a:rPr kumimoji="1" lang="ru-RU" sz="1400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Сокращение общего количества обращений связано с тем, что страхователи с численностью до 100 человек могут использовать специальный механизм расчета 1 раз в 3 года</a:t>
              </a:r>
              <a:endParaRPr kumimoji="1" lang="ru-RU" sz="1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  <a:p>
              <a:pPr algn="just" defTabSz="914400">
                <a:defRPr/>
              </a:pPr>
              <a:endParaRPr kumimoji="1" lang="ru-RU" sz="14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  <a:p>
              <a:pPr algn="just" defTabSz="914400">
                <a:defRPr/>
              </a:pPr>
              <a:endParaRPr kumimoji="1" lang="ru-RU" sz="1400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90692" y="2200711"/>
              <a:ext cx="889160" cy="338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b="1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210,7</a:t>
              </a:r>
              <a:endParaRPr kumimoji="1" lang="ru-RU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00023" y="2031816"/>
              <a:ext cx="889160" cy="3387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b="1" dirty="0" smtClean="0">
                  <a:solidFill>
                    <a:prstClr val="black"/>
                  </a:solidFill>
                  <a:latin typeface="Garamond" pitchFamily="18" charset="0"/>
                  <a:cs typeface="Arial" pitchFamily="34" charset="0"/>
                </a:rPr>
                <a:t>236,9</a:t>
              </a:r>
              <a:endParaRPr kumimoji="1" lang="ru-RU" b="1" dirty="0">
                <a:solidFill>
                  <a:prstClr val="black"/>
                </a:solidFill>
                <a:latin typeface="Garamond" pitchFamily="18" charset="0"/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04882" y="4647183"/>
              <a:ext cx="874970" cy="479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1</a:t>
              </a:r>
              <a:r>
                <a:rPr kumimoji="1" lang="en-US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20</a:t>
              </a: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% </a:t>
              </a:r>
            </a:p>
            <a:p>
              <a:pPr algn="ctr" defTabSz="914400">
                <a:defRPr/>
              </a:pP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к 201</a:t>
              </a:r>
              <a:r>
                <a:rPr kumimoji="1" lang="en-US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3</a:t>
              </a:r>
              <a:r>
                <a:rPr kumimoji="1" lang="ru-RU" sz="1400" b="1" dirty="0" smtClean="0">
                  <a:solidFill>
                    <a:srgbClr val="00B050"/>
                  </a:solidFill>
                  <a:latin typeface="Garamond" pitchFamily="18" charset="0"/>
                  <a:cs typeface="Arial" pitchFamily="34" charset="0"/>
                </a:rPr>
                <a:t> г.</a:t>
              </a:r>
              <a:endParaRPr kumimoji="1" lang="ru-RU" sz="1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endParaRPr>
            </a:p>
          </p:txBody>
        </p:sp>
      </p:grpSp>
      <p:sp>
        <p:nvSpPr>
          <p:cNvPr id="34" name="Rectangle 53"/>
          <p:cNvSpPr>
            <a:spLocks noChangeArrowheads="1"/>
          </p:cNvSpPr>
          <p:nvPr/>
        </p:nvSpPr>
        <p:spPr bwMode="gray">
          <a:xfrm rot="16200000">
            <a:off x="6419263" y="2735688"/>
            <a:ext cx="3156884" cy="761632"/>
          </a:xfrm>
          <a:prstGeom prst="rect">
            <a:avLst/>
          </a:prstGeom>
          <a:gradFill rotWithShape="1">
            <a:gsLst>
              <a:gs pos="0">
                <a:srgbClr val="A8D02A">
                  <a:gamma/>
                  <a:tint val="35294"/>
                  <a:invGamma/>
                </a:srgbClr>
              </a:gs>
              <a:gs pos="100000">
                <a:srgbClr val="A8D02A"/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A8D02A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62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ru-RU" sz="1400" kern="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576075" y="851218"/>
            <a:ext cx="856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1" lang="ru-RU" b="1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25</a:t>
            </a:r>
            <a:r>
              <a:rPr kumimoji="1" lang="en-US" b="1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8</a:t>
            </a:r>
            <a:r>
              <a:rPr kumimoji="1" lang="ru-RU" b="1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,</a:t>
            </a:r>
            <a:r>
              <a:rPr kumimoji="1" lang="en-US" b="1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4</a:t>
            </a:r>
            <a:r>
              <a:rPr kumimoji="1" lang="ru-RU" b="1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 (план)</a:t>
            </a:r>
            <a:endParaRPr kumimoji="1" lang="ru-RU" b="1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44318" y="4707941"/>
            <a:ext cx="849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1" lang="ru-RU" sz="1600" dirty="0" smtClean="0">
                <a:solidFill>
                  <a:prstClr val="black"/>
                </a:solidFill>
                <a:latin typeface="Garamond" pitchFamily="18" charset="0"/>
                <a:cs typeface="Arial" pitchFamily="34" charset="0"/>
              </a:rPr>
              <a:t>2015</a:t>
            </a:r>
            <a:endParaRPr kumimoji="1" lang="ru-RU" sz="1600" dirty="0">
              <a:solidFill>
                <a:prstClr val="black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76717" y="4212239"/>
            <a:ext cx="84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1" lang="ru-RU" sz="1400" b="1" dirty="0" smtClean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112% </a:t>
            </a:r>
          </a:p>
          <a:p>
            <a:pPr algn="ctr" defTabSz="914400">
              <a:defRPr/>
            </a:pPr>
            <a:r>
              <a:rPr kumimoji="1" lang="ru-RU" sz="1400" b="1" dirty="0" smtClean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к 2014 г.</a:t>
            </a:r>
            <a:endParaRPr kumimoji="1" lang="ru-RU" sz="1400" b="1" dirty="0">
              <a:solidFill>
                <a:srgbClr val="00B05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76075" y="4184970"/>
            <a:ext cx="843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1" lang="ru-RU" sz="1400" b="1" dirty="0" smtClean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1</a:t>
            </a:r>
            <a:r>
              <a:rPr kumimoji="1" lang="en-US" sz="1400" b="1" dirty="0" smtClean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0</a:t>
            </a:r>
            <a:r>
              <a:rPr kumimoji="1" lang="en-US" sz="1400" b="1" dirty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9</a:t>
            </a:r>
            <a:r>
              <a:rPr kumimoji="1" lang="ru-RU" sz="1400" b="1" dirty="0" smtClean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% </a:t>
            </a:r>
          </a:p>
          <a:p>
            <a:pPr algn="ctr" defTabSz="914400">
              <a:defRPr/>
            </a:pPr>
            <a:r>
              <a:rPr kumimoji="1" lang="ru-RU" sz="1400" b="1" dirty="0" smtClean="0">
                <a:solidFill>
                  <a:srgbClr val="00B050"/>
                </a:solidFill>
                <a:latin typeface="Garamond" pitchFamily="18" charset="0"/>
                <a:cs typeface="Arial" pitchFamily="34" charset="0"/>
              </a:rPr>
              <a:t>к 2015 г.</a:t>
            </a:r>
            <a:endParaRPr kumimoji="1" lang="ru-RU" sz="1400" b="1" dirty="0">
              <a:solidFill>
                <a:srgbClr val="00B05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445271" y="3587089"/>
            <a:ext cx="898515" cy="573226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708</a:t>
            </a:r>
          </a:p>
        </p:txBody>
      </p:sp>
      <p:sp>
        <p:nvSpPr>
          <p:cNvPr id="41" name="Овал 40"/>
          <p:cNvSpPr/>
          <p:nvPr/>
        </p:nvSpPr>
        <p:spPr>
          <a:xfrm>
            <a:off x="2867089" y="3019451"/>
            <a:ext cx="898515" cy="573226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1055</a:t>
            </a:r>
          </a:p>
        </p:txBody>
      </p:sp>
      <p:sp>
        <p:nvSpPr>
          <p:cNvPr id="43" name="Овал 42"/>
          <p:cNvSpPr/>
          <p:nvPr/>
        </p:nvSpPr>
        <p:spPr>
          <a:xfrm>
            <a:off x="4940102" y="2146571"/>
            <a:ext cx="898515" cy="573226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1861</a:t>
            </a:r>
            <a:endParaRPr lang="ru-RU" sz="14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6055674" y="2198767"/>
            <a:ext cx="898515" cy="573226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1656*</a:t>
            </a:r>
          </a:p>
        </p:txBody>
      </p:sp>
      <p:sp>
        <p:nvSpPr>
          <p:cNvPr id="47" name="Овал 46"/>
          <p:cNvSpPr/>
          <p:nvPr/>
        </p:nvSpPr>
        <p:spPr>
          <a:xfrm>
            <a:off x="7576076" y="2166528"/>
            <a:ext cx="898515" cy="573226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1615*</a:t>
            </a:r>
          </a:p>
        </p:txBody>
      </p:sp>
      <p:sp>
        <p:nvSpPr>
          <p:cNvPr id="49" name="Овал 48"/>
          <p:cNvSpPr/>
          <p:nvPr/>
        </p:nvSpPr>
        <p:spPr>
          <a:xfrm>
            <a:off x="1599329" y="3295486"/>
            <a:ext cx="898515" cy="573226"/>
          </a:xfrm>
          <a:prstGeom prst="ellipse">
            <a:avLst/>
          </a:prstGeom>
          <a:gradFill rotWithShape="1">
            <a:gsLst>
              <a:gs pos="0">
                <a:srgbClr val="5CB1FE"/>
              </a:gs>
              <a:gs pos="100000">
                <a:srgbClr val="5CB1FE">
                  <a:gamma/>
                  <a:tint val="60000"/>
                  <a:invGamma/>
                </a:srgbClr>
              </a:gs>
            </a:gsLst>
            <a:lin ang="0" scaled="1"/>
          </a:gradFill>
          <a:ln>
            <a:noFill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CB1F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rPr>
              <a:t>1002</a:t>
            </a:r>
            <a:endParaRPr lang="ru-RU" sz="1400" b="1" kern="0" dirty="0">
              <a:solidFill>
                <a:sysClr val="windowText" lastClr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2863357" y="3680066"/>
            <a:ext cx="898515" cy="506904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260</a:t>
            </a:r>
            <a:endParaRPr lang="ru-RU" sz="16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 bwMode="auto">
          <a:xfrm>
            <a:off x="4940102" y="2837721"/>
            <a:ext cx="898515" cy="506904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916</a:t>
            </a:r>
            <a:endParaRPr lang="ru-RU" sz="16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 bwMode="auto">
          <a:xfrm>
            <a:off x="6028676" y="2857706"/>
            <a:ext cx="898515" cy="506904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854</a:t>
            </a:r>
            <a:endParaRPr lang="ru-RU" sz="16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7576075" y="2837721"/>
            <a:ext cx="898515" cy="506904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795</a:t>
            </a:r>
            <a:endParaRPr lang="ru-RU" sz="16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081" y="644626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*</a:t>
            </a:r>
            <a:endParaRPr lang="ru-RU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355976" y="1052736"/>
            <a:ext cx="0" cy="3699026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0000" y="46055"/>
            <a:ext cx="8316414" cy="614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 dirty="0" smtClean="0">
                <a:solidFill>
                  <a:srgbClr val="002060"/>
                </a:solidFill>
                <a:latin typeface="Garamond" pitchFamily="18" charset="0"/>
              </a:rPr>
              <a:t>СТРУКТУРА РАСХОДОВ СТРАХОВАТЕЛЕЙ НА ФИНАНСОВОЕ ОБЕСПЕЧЕНИЕ ПРЕДУПРЕДИТЕЛЬНЫХ МЕР В 2015 ГОДУ</a:t>
            </a:r>
            <a:endParaRPr lang="ru-RU" sz="17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434474"/>
              </p:ext>
            </p:extLst>
          </p:nvPr>
        </p:nvGraphicFramePr>
        <p:xfrm>
          <a:off x="-51964" y="506992"/>
          <a:ext cx="9178378" cy="635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AutoShape 2" descr="Картинки по запросу icons рубл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icons рубл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Ruble currency sign fre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Картинки по запросу icons рубль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3" y="1957459"/>
            <a:ext cx="792039" cy="7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213285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1855190"/>
            <a:ext cx="966994" cy="99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25,2 %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173459"/>
            <a:ext cx="966994" cy="99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31,8 %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80097" y="4392599"/>
            <a:ext cx="966994" cy="99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17 %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55575" y="4270653"/>
            <a:ext cx="1620000" cy="216000"/>
          </a:xfrm>
          <a:prstGeom prst="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10 страхователей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0" y="3191256"/>
            <a:ext cx="16200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14 страхователей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453511" y="1957459"/>
            <a:ext cx="1620000" cy="21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7 страхователей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4591866" y="2761708"/>
            <a:ext cx="1263587" cy="1291096"/>
          </a:xfrm>
          <a:prstGeom prst="flowChartConnector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700" b="1" dirty="0" smtClean="0">
                <a:solidFill>
                  <a:schemeClr val="bg1"/>
                </a:solidFill>
              </a:rPr>
              <a:t>236</a:t>
            </a:r>
            <a:r>
              <a:rPr lang="ru-RU" sz="1700" b="1" dirty="0" smtClean="0"/>
              <a:t>,9</a:t>
            </a:r>
          </a:p>
          <a:p>
            <a:pPr algn="r"/>
            <a:endParaRPr lang="ru-RU" sz="1700" b="1" dirty="0" smtClean="0"/>
          </a:p>
          <a:p>
            <a:pPr algn="r"/>
            <a:r>
              <a:rPr lang="ru-RU" sz="1700" b="1" dirty="0" smtClean="0"/>
              <a:t>1 656</a:t>
            </a:r>
            <a:endParaRPr lang="ru-RU" sz="1700" b="1" dirty="0"/>
          </a:p>
        </p:txBody>
      </p:sp>
      <p:pic>
        <p:nvPicPr>
          <p:cNvPr id="23" name="Picture 8" descr="Картинки по запросу icons рубль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32" y="2953974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Картинки по запросу icons завод"/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32" y="340725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46054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8256" y="46055"/>
            <a:ext cx="8455744" cy="8603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5000" rIns="90000" bIns="450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ИСПОЛЬЗОВАНИЕ СРЕДСТВ </a:t>
            </a:r>
            <a:r>
              <a:rPr lang="ru-RU" sz="1600" b="1" dirty="0">
                <a:solidFill>
                  <a:srgbClr val="002060"/>
                </a:solidFill>
                <a:latin typeface="Garamond" pitchFamily="18" charset="0"/>
              </a:rPr>
              <a:t>ФОНДА </a:t>
            </a: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Garamond" pitchFamily="18" charset="0"/>
              </a:rPr>
              <a:t>ФИНАНСОВОЕ ОБЕСПЕЧЕНИЕ ПРЕДУПРЕДИТЕЛЬНЫХ МЕР </a:t>
            </a: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 В </a:t>
            </a:r>
            <a:r>
              <a:rPr lang="ru-RU" b="1" dirty="0" smtClean="0">
                <a:solidFill>
                  <a:srgbClr val="002060"/>
                </a:solidFill>
                <a:latin typeface="Garamond" pitchFamily="18" charset="0"/>
              </a:rPr>
              <a:t>2015</a:t>
            </a:r>
            <a:r>
              <a:rPr lang="ru-RU" sz="1600" b="1" dirty="0" smtClean="0">
                <a:solidFill>
                  <a:srgbClr val="002060"/>
                </a:solidFill>
                <a:latin typeface="Garamond" pitchFamily="18" charset="0"/>
              </a:rPr>
              <a:t> ГОДУ В РАЗРЕЗЕ ОТРАСЛЕЙ ЭКОНОМИКИ</a:t>
            </a:r>
            <a:endParaRPr lang="ru-RU" sz="16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28244063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359164" y="1230805"/>
            <a:ext cx="684114" cy="1436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334,4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6712" y="1672845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134,0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60783" y="2145666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1,7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4735" y="2553213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17,0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59164" y="2937614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25,4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9164" y="3370114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14,2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59164" y="3746359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39,7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44735" y="4221458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10,2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59164" y="4653506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29,2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44735" y="5085554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21,9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9164" y="5445594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17,5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44735" y="5877642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16,5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9164" y="6309690"/>
            <a:ext cx="620960" cy="1440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7,1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64288" y="1230610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72%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81836" y="1672650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Garamond" pitchFamily="18" charset="0"/>
              </a:rPr>
              <a:t>9</a:t>
            </a:r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8%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49859" y="2145471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83%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49859" y="2553018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76%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64288" y="2937419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75%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164288" y="3369919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60%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64288" y="3746164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53%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9859" y="4221263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51%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64288" y="4653311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39%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49859" y="5085359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37%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164288" y="5445399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33%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49859" y="5877447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30%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164288" y="6309495"/>
            <a:ext cx="620960" cy="1440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18%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956376" y="1230435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1 656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973924" y="1672475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363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41947" y="2145296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8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941947" y="2552843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68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56376" y="2937244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98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956376" y="3369744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74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956376" y="3745989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153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941947" y="4221088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116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956376" y="4653136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98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941947" y="5085184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185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956376" y="5445224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88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941947" y="5877272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342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956376" y="6309320"/>
            <a:ext cx="620960" cy="1440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Garamond" pitchFamily="18" charset="0"/>
              </a:rPr>
              <a:t>63</a:t>
            </a:r>
            <a:endParaRPr lang="ru-RU" sz="1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8154" y="721709"/>
            <a:ext cx="8051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Garamond" pitchFamily="18" charset="0"/>
              </a:rPr>
              <a:t>ВСЕГО </a:t>
            </a:r>
            <a:r>
              <a:rPr lang="ru-RU" sz="1100" b="1" dirty="0" err="1" smtClean="0">
                <a:solidFill>
                  <a:schemeClr val="tx2"/>
                </a:solidFill>
                <a:latin typeface="Garamond" pitchFamily="18" charset="0"/>
              </a:rPr>
              <a:t>млн.руб</a:t>
            </a:r>
            <a:r>
              <a:rPr lang="ru-RU" sz="1100" dirty="0" smtClean="0">
                <a:latin typeface="Garamond" pitchFamily="18" charset="0"/>
              </a:rPr>
              <a:t>.</a:t>
            </a:r>
            <a:endParaRPr lang="ru-RU" sz="1100" dirty="0">
              <a:latin typeface="Garamon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72206" y="752486"/>
            <a:ext cx="8051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Garamond" pitchFamily="18" charset="0"/>
              </a:rPr>
              <a:t>%</a:t>
            </a:r>
            <a:endParaRPr lang="ru-RU" sz="1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7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4" y="46055"/>
            <a:ext cx="704022" cy="5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780636" y="46055"/>
            <a:ext cx="8006177" cy="57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rgbClr val="0033CC"/>
                </a:solidFill>
                <a:latin typeface="Bookman Old Style" pitchFamily="18" charset="0"/>
                <a:ea typeface="+mn-ea"/>
                <a:cs typeface="+mn-cs"/>
              </a:defRPr>
            </a:lvl9pPr>
          </a:lstStyle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РАСЧЕТ СУММЫ ФИНАНСОВОГО ОБЕСПЕЧЕНИЯ ПРЕДУПРЕДИТЕЛЬНЫХ МЕР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90888" y="6551677"/>
            <a:ext cx="442392" cy="30632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FF11442-1FB3-45C5-B28C-AC95F1D77BCE}" type="slidenum">
              <a:rPr lang="ru-RU" sz="1400" b="1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sz="1400" b="1" dirty="0">
              <a:solidFill>
                <a:schemeClr val="bg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245860" y="1951918"/>
            <a:ext cx="2232247" cy="2232248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Минус 27"/>
          <p:cNvSpPr/>
          <p:nvPr/>
        </p:nvSpPr>
        <p:spPr bwMode="auto">
          <a:xfrm>
            <a:off x="2541571" y="2803520"/>
            <a:ext cx="395989" cy="529044"/>
          </a:xfrm>
          <a:prstGeom prst="mathMinus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33" name="Равно 32"/>
          <p:cNvSpPr/>
          <p:nvPr/>
        </p:nvSpPr>
        <p:spPr bwMode="auto">
          <a:xfrm>
            <a:off x="5599477" y="2945303"/>
            <a:ext cx="470629" cy="424056"/>
          </a:xfrm>
          <a:prstGeom prst="mathEqual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3007280" y="1957267"/>
            <a:ext cx="2232247" cy="2232248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Блок-схема: узел 36"/>
          <p:cNvSpPr/>
          <p:nvPr/>
        </p:nvSpPr>
        <p:spPr>
          <a:xfrm>
            <a:off x="6372199" y="1957267"/>
            <a:ext cx="2232247" cy="2232248"/>
          </a:xfrm>
          <a:prstGeom prst="flowChartConnector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26309" y="3663402"/>
            <a:ext cx="1080121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Garamond" pitchFamily="18" charset="0"/>
              </a:rPr>
              <a:t>20%</a:t>
            </a:r>
            <a:endParaRPr lang="ru-RU" sz="32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530" y="2652543"/>
            <a:ext cx="1976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Страховые взносы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Garamond" pitchFamily="18" charset="0"/>
              </a:rPr>
              <a:t>з</a:t>
            </a: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а предыдущий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календарный год 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34950" y="2434056"/>
            <a:ext cx="1976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Расходы на выплату обеспечения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Garamond" pitchFamily="18" charset="0"/>
              </a:rPr>
              <a:t>(временная нетрудоспособность, дополнительный отпуск)</a:t>
            </a:r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2199" y="2538362"/>
            <a:ext cx="2232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Garamond" pitchFamily="18" charset="0"/>
              </a:rPr>
              <a:t>Объем средств на финансовое обеспечение предупредительных мер</a:t>
            </a:r>
            <a:endParaRPr lang="ru-RU" sz="16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5295</TotalTime>
  <Words>1593</Words>
  <Application>Microsoft Office PowerPoint</Application>
  <PresentationFormat>Экран (4:3)</PresentationFormat>
  <Paragraphs>321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ПОВЭД_ФПМ_Скидки-надбавки</dc:title>
  <dc:creator>Арсланова Д.Г.</dc:creator>
  <cp:lastModifiedBy>Гильмеев Айрат Юсупович</cp:lastModifiedBy>
  <cp:revision>716</cp:revision>
  <cp:lastPrinted>2016-12-16T05:40:46Z</cp:lastPrinted>
  <dcterms:created xsi:type="dcterms:W3CDTF">2015-09-24T08:20:44Z</dcterms:created>
  <dcterms:modified xsi:type="dcterms:W3CDTF">2016-12-16T05:40:48Z</dcterms:modified>
</cp:coreProperties>
</file>