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1" r:id="rId3"/>
    <p:sldId id="263" r:id="rId4"/>
    <p:sldId id="264" r:id="rId5"/>
    <p:sldId id="317" r:id="rId6"/>
    <p:sldId id="318" r:id="rId7"/>
    <p:sldId id="319" r:id="rId8"/>
    <p:sldId id="320" r:id="rId9"/>
    <p:sldId id="321" r:id="rId10"/>
    <p:sldId id="322" r:id="rId11"/>
    <p:sldId id="313" r:id="rId12"/>
    <p:sldId id="314" r:id="rId13"/>
    <p:sldId id="315" r:id="rId14"/>
    <p:sldId id="324" r:id="rId15"/>
    <p:sldId id="325" r:id="rId16"/>
    <p:sldId id="326" r:id="rId17"/>
    <p:sldId id="308" r:id="rId18"/>
    <p:sldId id="305" r:id="rId19"/>
    <p:sldId id="316" r:id="rId20"/>
    <p:sldId id="310" r:id="rId21"/>
    <p:sldId id="311" r:id="rId22"/>
    <p:sldId id="312" r:id="rId23"/>
    <p:sldId id="323" r:id="rId24"/>
    <p:sldId id="30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13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r>
              <a:rPr lang="ru-RU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Перевозка</a:t>
            </a:r>
            <a:r>
              <a:rPr lang="ru-RU" sz="1800" b="1" baseline="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грузов, млн. тонн</a:t>
            </a:r>
            <a:endParaRPr lang="ru-RU" sz="1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8333333333333362E-2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222222222222221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333333333333333E-2"/>
                  <c:y val="-6.018518518518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Лист1!$D$5:$F$5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Лист1!$D$6:$F$6</c:f>
              <c:numCache>
                <c:formatCode>General</c:formatCode>
                <c:ptCount val="3"/>
                <c:pt idx="0">
                  <c:v>17.3</c:v>
                </c:pt>
                <c:pt idx="1">
                  <c:v>19.5</c:v>
                </c:pt>
                <c:pt idx="2">
                  <c:v>18.7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84095744"/>
        <c:axId val="8409728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2225" cap="rnd" cmpd="sng" algn="ctr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Лист1!$D$5:$F$5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Лист1!$D$5:$F$5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8409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097280"/>
        <c:crosses val="autoZero"/>
        <c:auto val="1"/>
        <c:lblAlgn val="ctr"/>
        <c:lblOffset val="100"/>
        <c:noMultiLvlLbl val="0"/>
      </c:catAx>
      <c:valAx>
        <c:axId val="84097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09574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Лист1!$A$5</c:f>
              <c:strCache>
                <c:ptCount val="1"/>
                <c:pt idx="0">
                  <c:v>Льготные ЭПБ 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Лист1!$B$4:$L$4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Лист1!$B$5:$L$5</c:f>
            </c:numRef>
          </c:val>
          <c:smooth val="0"/>
        </c:ser>
        <c:ser>
          <c:idx val="1"/>
          <c:order val="1"/>
          <c:tx>
            <c:strRef>
              <c:f>Лист1!$A$6</c:f>
              <c:strCache>
                <c:ptCount val="1"/>
                <c:pt idx="0">
                  <c:v>Платные ЭПБ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Лист1!$B$4:$L$4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Лист1!$B$6:$L$6</c:f>
            </c:numRef>
          </c:val>
          <c:smooth val="0"/>
        </c:ser>
        <c:ser>
          <c:idx val="2"/>
          <c:order val="2"/>
          <c:tx>
            <c:strRef>
              <c:f>Лист1!$A$7</c:f>
              <c:strCache>
                <c:ptCount val="1"/>
                <c:pt idx="0">
                  <c:v>Казань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Лист1!$B$4:$L$4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Лист1!$B$7:$L$7</c:f>
              <c:numCache>
                <c:formatCode>0.0</c:formatCode>
                <c:ptCount val="11"/>
                <c:pt idx="0">
                  <c:v>147.625</c:v>
                </c:pt>
                <c:pt idx="1">
                  <c:v>182.49100000000001</c:v>
                </c:pt>
                <c:pt idx="2">
                  <c:v>313.92500000000001</c:v>
                </c:pt>
                <c:pt idx="3">
                  <c:v>502.34300000000002</c:v>
                </c:pt>
                <c:pt idx="4">
                  <c:v>621.67100000000005</c:v>
                </c:pt>
                <c:pt idx="5">
                  <c:v>732.63800000000003</c:v>
                </c:pt>
                <c:pt idx="6">
                  <c:v>956.36099999999999</c:v>
                </c:pt>
                <c:pt idx="7">
                  <c:v>1082.434</c:v>
                </c:pt>
                <c:pt idx="8">
                  <c:v>1220.999</c:v>
                </c:pt>
                <c:pt idx="9">
                  <c:v>1359.779</c:v>
                </c:pt>
                <c:pt idx="10">
                  <c:v>1569.7639999999999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Лист1!$A$8</c:f>
              <c:strCache>
                <c:ptCount val="1"/>
                <c:pt idx="0">
                  <c:v>Нижнекамск, Альметьевск, Набережные Челны, Зеленодольск</c:v>
                </c:pt>
              </c:strCache>
            </c:strRef>
          </c:tx>
          <c:spPr>
            <a:ln w="22225" cap="rnd" cmpd="sng" algn="ctr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Лист1!$B$4:$L$4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Лист1!$B$8:$L$8</c:f>
              <c:numCache>
                <c:formatCode>General</c:formatCode>
                <c:ptCount val="11"/>
                <c:pt idx="4" formatCode="0.0">
                  <c:v>58.253999999999998</c:v>
                </c:pt>
                <c:pt idx="5" formatCode="0.0">
                  <c:v>80.238</c:v>
                </c:pt>
                <c:pt idx="6" formatCode="0.0">
                  <c:v>94.942999999999998</c:v>
                </c:pt>
                <c:pt idx="7" formatCode="0.0">
                  <c:v>108.539</c:v>
                </c:pt>
                <c:pt idx="8" formatCode="0.0">
                  <c:v>126.968</c:v>
                </c:pt>
                <c:pt idx="9" formatCode="0.0">
                  <c:v>149.84</c:v>
                </c:pt>
                <c:pt idx="10" formatCode="0.0">
                  <c:v>164.02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37439744"/>
        <c:axId val="37449728"/>
      </c:lineChart>
      <c:catAx>
        <c:axId val="3743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7449728"/>
        <c:crosses val="autoZero"/>
        <c:auto val="1"/>
        <c:lblAlgn val="ctr"/>
        <c:lblOffset val="100"/>
        <c:noMultiLvlLbl val="0"/>
      </c:catAx>
      <c:valAx>
        <c:axId val="3744972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3743974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12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14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74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220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49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15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85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062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56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388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06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BF22-2B94-4C99-9DF2-556DC020D78D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997F8-50CA-41D3-96B6-E79D0658E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3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1975" y="2969105"/>
            <a:ext cx="10989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Об итогах работы транспортного комплекса </a:t>
            </a:r>
            <a:endParaRPr lang="ru-RU" sz="3200" b="1" dirty="0" smtClean="0">
              <a:solidFill>
                <a:srgbClr val="777777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за </a:t>
            </a:r>
            <a:r>
              <a:rPr lang="ru-RU" sz="3200" b="1" dirty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1 полугодие </a:t>
            </a:r>
            <a:r>
              <a:rPr lang="ru-RU" sz="3200" b="1" dirty="0" smtClean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2019 года</a:t>
            </a:r>
            <a:endParaRPr lang="ru-RU" sz="3200" b="1" dirty="0">
              <a:solidFill>
                <a:srgbClr val="777777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endParaRPr lang="ru-RU" sz="3200" b="1" dirty="0" err="1">
              <a:solidFill>
                <a:srgbClr val="777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436" y="5546956"/>
            <a:ext cx="10910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77777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Егоров Андрей Вячеславович</a:t>
            </a:r>
          </a:p>
          <a:p>
            <a:pPr algn="ctr"/>
            <a:r>
              <a:rPr lang="ru-RU" sz="2000" dirty="0" smtClean="0">
                <a:solidFill>
                  <a:srgbClr val="77777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заместитель министра </a:t>
            </a:r>
            <a:r>
              <a:rPr lang="ru-RU" sz="2000" dirty="0">
                <a:solidFill>
                  <a:srgbClr val="77777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транспорта и дорожного хозяйства Республики Татарстан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846" y="476615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256838" y="980728"/>
            <a:ext cx="7272808" cy="929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777777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Развитие водного транспорта</a:t>
            </a:r>
            <a:endParaRPr lang="ru-RU" sz="2400" b="1" dirty="0">
              <a:solidFill>
                <a:srgbClr val="777777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73507" y="2843713"/>
            <a:ext cx="3737974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Подход к острову-граду Свияжск, км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73507" y="3585441"/>
            <a:ext cx="3737974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Подход к г. Болгар, км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0630677" y="2802272"/>
            <a:ext cx="803582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8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73507" y="4245493"/>
            <a:ext cx="3737974" cy="50861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Финансирование РФ, </a:t>
            </a:r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млн. рублей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10729532" y="3544000"/>
            <a:ext cx="70472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11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10670004" y="4270197"/>
            <a:ext cx="867260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36,2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63" y="1942963"/>
            <a:ext cx="3637821" cy="242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773507" y="4996395"/>
            <a:ext cx="3737974" cy="50861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Финансирование РТ, </a:t>
            </a:r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млн. рублей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0670004" y="4996395"/>
            <a:ext cx="867260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36,2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341" y="3648178"/>
            <a:ext cx="3797643" cy="284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3019" y="1281103"/>
            <a:ext cx="9265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Итоги деятельности автотранспортных предприятий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51" y="2089293"/>
            <a:ext cx="4441636" cy="396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7265647"/>
              </p:ext>
            </p:extLst>
          </p:nvPr>
        </p:nvGraphicFramePr>
        <p:xfrm>
          <a:off x="5641312" y="2133476"/>
          <a:ext cx="5773940" cy="391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2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8500" y="1494275"/>
            <a:ext cx="939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Итоги деятельности автотранспортных предприятий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30814" y="3051343"/>
            <a:ext cx="4176464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Объем перевезенных пассажиров, млн.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30814" y="3733098"/>
            <a:ext cx="4176464" cy="3849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маршрутов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30814" y="4374246"/>
            <a:ext cx="4176464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том числе межмуниципальных</a:t>
            </a:r>
            <a:endParaRPr lang="ru-RU" altLang="ru-RU" sz="1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30814" y="5062511"/>
            <a:ext cx="4176464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автобусов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Прямоугольник 14"/>
          <p:cNvSpPr>
            <a:spLocks noChangeArrowheads="1"/>
          </p:cNvSpPr>
          <p:nvPr/>
        </p:nvSpPr>
        <p:spPr bwMode="auto">
          <a:xfrm>
            <a:off x="10125773" y="2979124"/>
            <a:ext cx="963144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95,5</a:t>
            </a:r>
            <a:endParaRPr lang="en-US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0175466" y="3640408"/>
            <a:ext cx="863759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770</a:t>
            </a:r>
            <a:endParaRPr lang="ru-RU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175467" y="4313643"/>
            <a:ext cx="863759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149</a:t>
            </a:r>
            <a:endParaRPr lang="en-US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0125775" y="4961429"/>
            <a:ext cx="1064133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2778</a:t>
            </a:r>
            <a:endParaRPr lang="ru-RU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80" y="2696941"/>
            <a:ext cx="4519119" cy="302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5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9976" y="148478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Государственная поддержка перевозчиков </a:t>
            </a:r>
            <a:endParaRPr lang="ru-RU" sz="2400" b="1" dirty="0">
              <a:solidFill>
                <a:srgbClr val="777777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23935" y="3051343"/>
            <a:ext cx="4983892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Объем </a:t>
            </a:r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субсидий, млн. рублей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23935" y="3733098"/>
            <a:ext cx="4983892" cy="3849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автобусов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23935" y="4307989"/>
            <a:ext cx="4983892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перевозчиков, получивших субсидии</a:t>
            </a:r>
          </a:p>
        </p:txBody>
      </p:sp>
      <p:sp>
        <p:nvSpPr>
          <p:cNvPr id="11" name="Прямоугольник 14"/>
          <p:cNvSpPr>
            <a:spLocks noChangeArrowheads="1"/>
          </p:cNvSpPr>
          <p:nvPr/>
        </p:nvSpPr>
        <p:spPr bwMode="auto">
          <a:xfrm>
            <a:off x="10107827" y="2979124"/>
            <a:ext cx="1163520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200,0</a:t>
            </a:r>
            <a:endParaRPr lang="en-US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0255890" y="3646384"/>
            <a:ext cx="663383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80</a:t>
            </a:r>
            <a:endParaRPr lang="ru-RU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356078" y="4242912"/>
            <a:ext cx="463007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9</a:t>
            </a:r>
            <a:endParaRPr lang="en-US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8" y="2361849"/>
            <a:ext cx="4317199" cy="2878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6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7161" y="1334211"/>
            <a:ext cx="9758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Лицензирование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деятельности по перевозкам пассажиров и иных лиц автобусами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30814" y="3051343"/>
            <a:ext cx="4176464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выданных лицензий, шт.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30814" y="3659070"/>
            <a:ext cx="4176464" cy="4589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автобусов лицензиатов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30814" y="4307989"/>
            <a:ext cx="4176464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поданных заявлений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530814" y="4929997"/>
            <a:ext cx="4176464" cy="46112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автобусов претендентов</a:t>
            </a:r>
          </a:p>
        </p:txBody>
      </p:sp>
      <p:sp>
        <p:nvSpPr>
          <p:cNvPr id="17" name="Прямоугольник 14"/>
          <p:cNvSpPr>
            <a:spLocks noChangeArrowheads="1"/>
          </p:cNvSpPr>
          <p:nvPr/>
        </p:nvSpPr>
        <p:spPr bwMode="auto">
          <a:xfrm>
            <a:off x="10269243" y="3009902"/>
            <a:ext cx="77719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en-US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532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8" name="Прямоугольник 14"/>
          <p:cNvSpPr>
            <a:spLocks noChangeArrowheads="1"/>
          </p:cNvSpPr>
          <p:nvPr/>
        </p:nvSpPr>
        <p:spPr bwMode="auto">
          <a:xfrm>
            <a:off x="10141001" y="3638226"/>
            <a:ext cx="103367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en-US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6 686</a:t>
            </a:r>
            <a:endParaRPr lang="ru-RU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0269243" y="4265283"/>
            <a:ext cx="77719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en-US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127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0269241" y="4892340"/>
            <a:ext cx="77719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en-US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200</a:t>
            </a:r>
            <a:endParaRPr lang="ru-RU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46" y="2470809"/>
            <a:ext cx="2506310" cy="3544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30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0546" y="148478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контрольно-кассовой техники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30814" y="3051343"/>
            <a:ext cx="4176464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организаций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30814" y="3733098"/>
            <a:ext cx="4176464" cy="3849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транспортных средств</a:t>
            </a:r>
          </a:p>
        </p:txBody>
      </p:sp>
      <p:sp>
        <p:nvSpPr>
          <p:cNvPr id="14" name="Прямоугольник 14"/>
          <p:cNvSpPr>
            <a:spLocks noChangeArrowheads="1"/>
          </p:cNvSpPr>
          <p:nvPr/>
        </p:nvSpPr>
        <p:spPr bwMode="auto">
          <a:xfrm>
            <a:off x="10304509" y="2979125"/>
            <a:ext cx="60567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71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0090507" y="3675239"/>
            <a:ext cx="103367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3 171</a:t>
            </a:r>
            <a:endParaRPr lang="ru-RU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79" y="2101847"/>
            <a:ext cx="3832925" cy="353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48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9133" y="1484784"/>
            <a:ext cx="1162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Наделение отдельными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государственными полномочиями в сфере обеспечения равной доступности услуг общественного транспорта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30814" y="3051343"/>
            <a:ext cx="4176464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муниципальных районов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30814" y="3733098"/>
            <a:ext cx="4176464" cy="3849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ЕСПБ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30814" y="4307989"/>
            <a:ext cx="4176464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ЕДСПБ</a:t>
            </a:r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10284744" y="3009902"/>
            <a:ext cx="60567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23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4" name="Прямоугольник 14"/>
          <p:cNvSpPr>
            <a:spLocks noChangeArrowheads="1"/>
          </p:cNvSpPr>
          <p:nvPr/>
        </p:nvSpPr>
        <p:spPr bwMode="auto">
          <a:xfrm>
            <a:off x="9984982" y="3675239"/>
            <a:ext cx="1205198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77 678</a:t>
            </a:r>
            <a:endParaRPr lang="ru-RU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0070742" y="4270908"/>
            <a:ext cx="103367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9 857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99" y="2695024"/>
            <a:ext cx="2159041" cy="2846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3" y="2695024"/>
            <a:ext cx="2159042" cy="2846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80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27686" y="1223368"/>
            <a:ext cx="11936627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Динамика выпуска электронных проездных билетов в гг. Казань, Нижнекамск, Альметьевск, Набережные Челны,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Зеленодольск </a:t>
            </a: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(тысяч штук)</a:t>
            </a: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400463"/>
              </p:ext>
            </p:extLst>
          </p:nvPr>
        </p:nvGraphicFramePr>
        <p:xfrm>
          <a:off x="527222" y="2262298"/>
          <a:ext cx="11137556" cy="4418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8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840259" y="1447650"/>
            <a:ext cx="10536195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777777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Внедрение системы автоматизированного учёта  оплаты проезда на общественном транспорте </a:t>
            </a:r>
          </a:p>
          <a:p>
            <a:pPr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777777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в 2020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338616"/>
              </p:ext>
            </p:extLst>
          </p:nvPr>
        </p:nvGraphicFramePr>
        <p:xfrm>
          <a:off x="983070" y="3148370"/>
          <a:ext cx="10549904" cy="2329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2011"/>
                <a:gridCol w="2108886"/>
                <a:gridCol w="43990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Количество муниципальных районов Республики Татарстан</a:t>
                      </a:r>
                      <a:endParaRPr lang="ru-RU" sz="2000" dirty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Плановое количество транспортных средств, ед.</a:t>
                      </a:r>
                    </a:p>
                    <a:p>
                      <a:pPr algn="ctr"/>
                      <a:endParaRPr lang="ru-RU" sz="2000" dirty="0" smtClean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Плановое</a:t>
                      </a:r>
                      <a:r>
                        <a:rPr lang="ru-RU" sz="2000" baseline="0" dirty="0" smtClean="0"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количество льготных транспортных карт</a:t>
                      </a:r>
                      <a:endParaRPr lang="ru-RU" sz="2000" dirty="0" smtClean="0"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7136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616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10 610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3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36936" y="1484784"/>
            <a:ext cx="9974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Итоги работы предприятий городского электрического транспорта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30814" y="3051343"/>
            <a:ext cx="4176464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Объем перевезенных пассажиров, млн.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30814" y="3733098"/>
            <a:ext cx="4176464" cy="3849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маршрутов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30814" y="4307989"/>
            <a:ext cx="4176464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Пассажирооборот, </a:t>
            </a:r>
            <a:r>
              <a:rPr lang="ru-RU" altLang="ru-RU" sz="1600" dirty="0" err="1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млн.пасс.км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30814" y="5062511"/>
            <a:ext cx="4176464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трамваев</a:t>
            </a:r>
          </a:p>
        </p:txBody>
      </p:sp>
      <p:sp>
        <p:nvSpPr>
          <p:cNvPr id="11" name="Прямоугольник 14"/>
          <p:cNvSpPr>
            <a:spLocks noChangeArrowheads="1"/>
          </p:cNvSpPr>
          <p:nvPr/>
        </p:nvSpPr>
        <p:spPr bwMode="auto">
          <a:xfrm>
            <a:off x="10125774" y="2979125"/>
            <a:ext cx="963145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49,9</a:t>
            </a:r>
            <a:endParaRPr lang="en-US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0255890" y="3646384"/>
            <a:ext cx="663384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39</a:t>
            </a:r>
            <a:endParaRPr lang="ru-RU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005823" y="4242912"/>
            <a:ext cx="1163520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255,2</a:t>
            </a:r>
            <a:endParaRPr lang="en-US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0224217" y="4961430"/>
            <a:ext cx="863759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242</a:t>
            </a:r>
            <a:endParaRPr lang="ru-RU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30814" y="5745025"/>
            <a:ext cx="4176464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троллейбусов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10248175" y="5628613"/>
            <a:ext cx="863759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159</a:t>
            </a:r>
            <a:endParaRPr lang="ru-RU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36" y="2801256"/>
            <a:ext cx="3121152" cy="234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59" y="4474266"/>
            <a:ext cx="2844855" cy="1896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7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19131" y="3207861"/>
            <a:ext cx="4176464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Объем перевезенных пассажиров, млн.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19131" y="3889616"/>
            <a:ext cx="4176464" cy="3849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Пассажирооборот, млн.пасс.км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19131" y="4464507"/>
            <a:ext cx="4176464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маршрутов</a:t>
            </a:r>
            <a:endParaRPr lang="ru-RU" altLang="ru-RU" sz="1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19131" y="5219029"/>
            <a:ext cx="4176464" cy="3600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Сумма компенсации, млн.руб.</a:t>
            </a: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0070735" y="3166420"/>
            <a:ext cx="103367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3,197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10139249" y="3831757"/>
            <a:ext cx="103367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133,7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0267489" y="4426170"/>
            <a:ext cx="77719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107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0139249" y="5148725"/>
            <a:ext cx="1182371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118,17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68830" y="332591"/>
            <a:ext cx="9254340" cy="2193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endParaRPr lang="ru-RU" sz="2400" b="1" dirty="0" smtClean="0">
              <a:solidFill>
                <a:srgbClr val="777777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2400" b="1" dirty="0" smtClean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Итоги деятельности железнодорожного транспорта </a:t>
            </a:r>
            <a:r>
              <a:rPr lang="ru-RU" sz="2400" b="1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Пригородные </a:t>
            </a:r>
            <a:r>
              <a:rPr lang="ru-RU" sz="24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пассажирские перевозки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04" y="3197981"/>
            <a:ext cx="3901440" cy="23987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1094" y="491300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583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11368" y="1340014"/>
            <a:ext cx="9890975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777777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Основные объекты </a:t>
            </a:r>
          </a:p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Чемпионат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мира по профессиональному мастерству по стандартам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World Skills</a:t>
            </a: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3425" y="5519285"/>
            <a:ext cx="3761743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МВЦ «Казань ЭКСПО»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38143" y="5516631"/>
            <a:ext cx="3604732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Стадион «Казань Арена»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58148" y="5516631"/>
            <a:ext cx="3647015" cy="42041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Деревня </a:t>
            </a:r>
            <a:r>
              <a:rPr lang="en-US" sz="1600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WorldSkills</a:t>
            </a:r>
            <a:endParaRPr lang="ru-RU" sz="16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5" name="Picture 2" descr="http://old.sntat.ru/images/2016/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r="5764"/>
          <a:stretch/>
        </p:blipFill>
        <p:spPr bwMode="auto">
          <a:xfrm>
            <a:off x="463425" y="2654421"/>
            <a:ext cx="3761743" cy="243733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static.panoramio.com/photos/original/750584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48" y="2643690"/>
            <a:ext cx="3647015" cy="244807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ecolux5.ru/upload/iblock/bf2/bf2e6d2287e658a9f7964c336f92a51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88"/>
          <a:stretch/>
        </p:blipFill>
        <p:spPr bwMode="auto">
          <a:xfrm>
            <a:off x="8138143" y="2654420"/>
            <a:ext cx="3604732" cy="243733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77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11368" y="1340014"/>
            <a:ext cx="9890975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400" b="1" dirty="0">
                <a:solidFill>
                  <a:srgbClr val="777777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Транспортное обслуживание </a:t>
            </a:r>
            <a:endParaRPr lang="ru-RU" sz="2400" b="1" dirty="0" smtClean="0">
              <a:solidFill>
                <a:srgbClr val="777777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Чемпионат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мира по профессиональному мастерству по стандартам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World Skills</a:t>
            </a: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02667" y="3051343"/>
            <a:ext cx="4176464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Туристические автобусы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02667" y="3733098"/>
            <a:ext cx="4176464" cy="3849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Городские автобусы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02667" y="4373066"/>
            <a:ext cx="4176464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Микроавтобусы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02667" y="5062510"/>
            <a:ext cx="4176464" cy="46112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Fedra Sans Pro Medium" pitchFamily="4" charset="0"/>
                <a:cs typeface="Arial" charset="0"/>
              </a:rPr>
              <a:t>Легковые автомобили</a:t>
            </a:r>
            <a:endParaRPr lang="ru-RU" altLang="ru-RU" sz="1600" dirty="0">
              <a:solidFill>
                <a:schemeClr val="bg1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7" name="Прямоугольник 14"/>
          <p:cNvSpPr>
            <a:spLocks noChangeArrowheads="1"/>
          </p:cNvSpPr>
          <p:nvPr/>
        </p:nvSpPr>
        <p:spPr bwMode="auto">
          <a:xfrm>
            <a:off x="10155702" y="2979124"/>
            <a:ext cx="863759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202</a:t>
            </a:r>
            <a:endParaRPr lang="en-US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8" name="Прямоугольник 14"/>
          <p:cNvSpPr>
            <a:spLocks noChangeArrowheads="1"/>
          </p:cNvSpPr>
          <p:nvPr/>
        </p:nvSpPr>
        <p:spPr bwMode="auto">
          <a:xfrm>
            <a:off x="10255889" y="3644461"/>
            <a:ext cx="663384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24</a:t>
            </a:r>
            <a:endParaRPr lang="ru-RU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0255889" y="4272457"/>
            <a:ext cx="663384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59</a:t>
            </a:r>
            <a:endParaRPr lang="en-US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0255889" y="5011968"/>
            <a:ext cx="663384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99</a:t>
            </a:r>
            <a:endParaRPr lang="ru-RU" altLang="ru-RU" sz="28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90" y="2743200"/>
            <a:ext cx="2541733" cy="1359120"/>
          </a:xfrm>
          <a:prstGeom prst="rect">
            <a:avLst/>
          </a:prstGeom>
          <a:ln>
            <a:solidFill>
              <a:srgbClr val="1F497D"/>
            </a:solidFill>
          </a:ln>
          <a:effectLst>
            <a:softEdge rad="63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425" y="2835897"/>
            <a:ext cx="2270364" cy="1266423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63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278" y="4424831"/>
            <a:ext cx="2326511" cy="1275359"/>
          </a:xfrm>
          <a:prstGeom prst="rect">
            <a:avLst/>
          </a:prstGeom>
          <a:ln>
            <a:solidFill>
              <a:srgbClr val="92B800"/>
            </a:solidFill>
          </a:ln>
          <a:effectLst>
            <a:softEdge rad="63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25" y="4638084"/>
            <a:ext cx="2306596" cy="1062106"/>
          </a:xfrm>
          <a:prstGeom prst="rect">
            <a:avLst/>
          </a:prstGeom>
          <a:ln>
            <a:solidFill>
              <a:srgbClr val="7030A0"/>
            </a:solidFill>
          </a:ln>
          <a:effectLst>
            <a:softEdge rad="63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6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002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11368" y="1340014"/>
            <a:ext cx="9890975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400" b="1" dirty="0">
                <a:solidFill>
                  <a:srgbClr val="777777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Транспортное обслуживание </a:t>
            </a:r>
            <a:endParaRPr lang="ru-RU" sz="2400" b="1" dirty="0" smtClean="0">
              <a:solidFill>
                <a:srgbClr val="777777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Чемпионат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мира по профессиональному мастерству по стандартам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World Skills</a:t>
            </a: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6203" y="5412246"/>
            <a:ext cx="3538212" cy="46112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ВЦ «Казанская Ярмарка»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62430" y="5412246"/>
            <a:ext cx="3110719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Вокзал Казань-1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96804" y="5412246"/>
            <a:ext cx="3643237" cy="46112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Казанская Академия тенниса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5" name="Picture 2" descr="https://hostelzebra.files.wordpress.com/2012/11/26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544"/>
          <a:stretch/>
        </p:blipFill>
        <p:spPr bwMode="auto">
          <a:xfrm>
            <a:off x="436203" y="2779762"/>
            <a:ext cx="3537587" cy="231182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moscow-crimea.ru/wp-content/uploads/2016/07/13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04" y="2787761"/>
            <a:ext cx="3643237" cy="230382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i5.photo.2gis.com/images/branch/21/2955487289856025_05a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056" y="2775944"/>
            <a:ext cx="3085588" cy="23156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6223" y="402868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178"/>
            <a:ext cx="12192000" cy="703617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45511" y="1062032"/>
            <a:ext cx="9890975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777777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Обеспечение транспортной безопасности</a:t>
            </a: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58011" y="2295155"/>
            <a:ext cx="5212068" cy="46112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Обеспечить выполнение мероприятий плана ТБ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58011" y="3929113"/>
            <a:ext cx="5212068" cy="54663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Проверить технические средства безопасности и средства пожаротушения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58011" y="3112134"/>
            <a:ext cx="5212068" cy="46112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Провести внеплановые инструктажи с персоналом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223" y="402868"/>
            <a:ext cx="1366636" cy="506161"/>
          </a:xfrm>
          <a:prstGeom prst="rect">
            <a:avLst/>
          </a:prstGeom>
        </p:spPr>
      </p:pic>
      <p:pic>
        <p:nvPicPr>
          <p:cNvPr id="1026" name="Picture 2" descr="https://gor-gid.ru/images/photos/origin/map4997908/obj4997908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6" b="9658"/>
          <a:stretch/>
        </p:blipFill>
        <p:spPr bwMode="auto">
          <a:xfrm>
            <a:off x="307264" y="2142152"/>
            <a:ext cx="3634692" cy="223416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1" r="13509" b="35158"/>
          <a:stretch/>
        </p:blipFill>
        <p:spPr>
          <a:xfrm>
            <a:off x="2935705" y="4376319"/>
            <a:ext cx="3599848" cy="230350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858010" y="4831604"/>
            <a:ext cx="5212069" cy="54663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Обеспечить пропускной и внутриобъектовый режим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58009" y="5734095"/>
            <a:ext cx="5212069" cy="54663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Проводить разъяснительную работу с пассажирами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12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1975" y="2644170"/>
            <a:ext cx="10989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Об итогах работы транспортного комплекса </a:t>
            </a:r>
            <a:endParaRPr lang="ru-RU" sz="3200" b="1" dirty="0" smtClean="0">
              <a:solidFill>
                <a:srgbClr val="777777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за </a:t>
            </a:r>
            <a:r>
              <a:rPr lang="ru-RU" sz="3200" b="1" dirty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1 полугодие </a:t>
            </a:r>
            <a:r>
              <a:rPr lang="ru-RU" sz="3200" b="1" dirty="0" smtClean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2019 года</a:t>
            </a:r>
            <a:endParaRPr lang="ru-RU" sz="3200" b="1" dirty="0">
              <a:solidFill>
                <a:srgbClr val="777777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endParaRPr lang="ru-RU" sz="3200" b="1" dirty="0" err="1">
              <a:solidFill>
                <a:srgbClr val="77777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436" y="5546956"/>
            <a:ext cx="10910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Егоров Андрей Вячеславович</a:t>
            </a:r>
          </a:p>
          <a:p>
            <a:pPr algn="ctr"/>
            <a:r>
              <a:rPr lang="ru-RU" sz="2000" i="1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</a:t>
            </a:r>
            <a:r>
              <a:rPr lang="ru-RU" sz="2000" i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транспорта и дорожного хозяйства Республики Татарстан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36802" y="3130013"/>
            <a:ext cx="5106272" cy="46895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20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Объем перевезенных грузов, млн. тонн</a:t>
            </a:r>
            <a:endParaRPr lang="ru-RU" altLang="ru-RU" sz="2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14"/>
          <p:cNvSpPr>
            <a:spLocks noChangeArrowheads="1"/>
          </p:cNvSpPr>
          <p:nvPr/>
        </p:nvSpPr>
        <p:spPr bwMode="auto">
          <a:xfrm>
            <a:off x="8140430" y="3114168"/>
            <a:ext cx="690634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8,3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7265" y="1157940"/>
            <a:ext cx="10007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400" b="1" dirty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Итоги </a:t>
            </a:r>
            <a:r>
              <a:rPr lang="ru-RU" sz="2400" b="1" dirty="0" smtClean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деятельности </a:t>
            </a:r>
            <a:r>
              <a:rPr lang="ru-RU" sz="2400" b="1" dirty="0">
                <a:solidFill>
                  <a:srgbClr val="777777"/>
                </a:solidFill>
                <a:latin typeface="Arial Black" panose="020B0A04020102020204" pitchFamily="34" charset="0"/>
                <a:cs typeface="Times New Roman" pitchFamily="18" charset="0"/>
              </a:rPr>
              <a:t>железнодорожного транспорта </a:t>
            </a:r>
            <a:endParaRPr lang="ru-RU" sz="2400" b="1" dirty="0" smtClean="0">
              <a:solidFill>
                <a:srgbClr val="777777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2400" b="1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Грузовые перевозки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9086" y="4001385"/>
            <a:ext cx="3861304" cy="2441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9005" y="4007601"/>
            <a:ext cx="4048142" cy="2428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021" y="502446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83" y="2514102"/>
            <a:ext cx="5444149" cy="324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2564" y="1414351"/>
            <a:ext cx="114185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400" b="1" dirty="0" smtClean="0">
                <a:solidFill>
                  <a:srgbClr val="777777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Строительство железнодорожных путей Тихоново – Тракторная</a:t>
            </a:r>
            <a:endParaRPr lang="ru-RU" sz="2400" b="1" dirty="0">
              <a:solidFill>
                <a:srgbClr val="777777"/>
              </a:solidFill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90854" y="2890726"/>
            <a:ext cx="3935741" cy="45920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Строительство нового жд пути общего пользования, км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90854" y="3583439"/>
            <a:ext cx="3935741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Строительство жд моста, м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90854" y="4234711"/>
            <a:ext cx="3935741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Строительство жд путепровода, м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90854" y="4918321"/>
            <a:ext cx="3935741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Реконструкция станций, ед.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Прямоугольник 14"/>
          <p:cNvSpPr>
            <a:spLocks noChangeArrowheads="1"/>
          </p:cNvSpPr>
          <p:nvPr/>
        </p:nvSpPr>
        <p:spPr bwMode="auto">
          <a:xfrm>
            <a:off x="10332782" y="2890726"/>
            <a:ext cx="86215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10,2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1" name="Прямоугольник 14"/>
          <p:cNvSpPr>
            <a:spLocks noChangeArrowheads="1"/>
          </p:cNvSpPr>
          <p:nvPr/>
        </p:nvSpPr>
        <p:spPr bwMode="auto">
          <a:xfrm>
            <a:off x="10249817" y="3541998"/>
            <a:ext cx="103367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120,0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0421339" y="4193270"/>
            <a:ext cx="86215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80,0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10635339" y="4876880"/>
            <a:ext cx="434154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175" y="51589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7660520" y="3248194"/>
            <a:ext cx="103367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371,2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7746279" y="3748842"/>
            <a:ext cx="86215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22,0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9" name="Picture 2" descr="C:\Users\yakshimbetov\Desktop\11.08. Коллегия\Фото МАК\здание снаружи\фото Алмаз Мустаф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28" y="4365104"/>
            <a:ext cx="424847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322" y="4455100"/>
            <a:ext cx="3602799" cy="214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996521" y="1017868"/>
            <a:ext cx="8198957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777777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Итоги деятельности воздушного транспорта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22444" y="2156412"/>
            <a:ext cx="5055230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Обслужено пассажиров аэропортами, тыс. чел.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47992" y="2798924"/>
            <a:ext cx="3429682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Аэропорт «Казань», тыс. чел.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4"/>
          <p:cNvSpPr>
            <a:spLocks noChangeArrowheads="1"/>
          </p:cNvSpPr>
          <p:nvPr/>
        </p:nvSpPr>
        <p:spPr bwMode="auto">
          <a:xfrm>
            <a:off x="7546654" y="2118342"/>
            <a:ext cx="129015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1 926,1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7530285" y="2757483"/>
            <a:ext cx="1290156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1 532,9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41528" y="3306980"/>
            <a:ext cx="3429682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Аэропорт «Бегишево», тыс. чел.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41528" y="3811122"/>
            <a:ext cx="3429682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Аэропорт «Бугульма», тыс. чел.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7347" y="511707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6" y="-4794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369770" y="1124264"/>
            <a:ext cx="727280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77777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Аэропорт «Бегишево».</a:t>
            </a:r>
            <a:r>
              <a:rPr lang="en-US" sz="2400" b="1" dirty="0" smtClean="0">
                <a:solidFill>
                  <a:srgbClr val="77777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777777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77777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Строительство пассажирского терминала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551" y="2546296"/>
            <a:ext cx="4059451" cy="199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359611" y="3141155"/>
            <a:ext cx="2763402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Fedra Sans Pro Medium" pitchFamily="4" charset="0"/>
                <a:cs typeface="Arial" charset="0"/>
              </a:rPr>
              <a:t>Начало строительства</a:t>
            </a:r>
            <a:endParaRPr lang="ru-RU" altLang="ru-RU" sz="1600" dirty="0">
              <a:solidFill>
                <a:schemeClr val="bg1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9611" y="3882883"/>
            <a:ext cx="2763402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Fedra Sans Pro Medium" pitchFamily="4" charset="0"/>
                <a:cs typeface="Arial" charset="0"/>
              </a:rPr>
              <a:t>Окончание строительства</a:t>
            </a:r>
            <a:endParaRPr lang="ru-RU" altLang="ru-RU" sz="1600" dirty="0">
              <a:solidFill>
                <a:schemeClr val="bg1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9123013" y="3056420"/>
            <a:ext cx="2864486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Февраль 2019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59611" y="4542935"/>
            <a:ext cx="2763402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Fedra Sans Pro Medium" pitchFamily="4" charset="0"/>
                <a:cs typeface="Arial" charset="0"/>
              </a:rPr>
              <a:t>Пропускная способность</a:t>
            </a:r>
            <a:endParaRPr lang="ru-RU" altLang="ru-RU" sz="1600" dirty="0">
              <a:solidFill>
                <a:schemeClr val="bg1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9123014" y="3794736"/>
            <a:ext cx="2864486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Декабрь 2020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9100524" y="4484628"/>
            <a:ext cx="2864486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200 пасс./час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52" y="4542935"/>
            <a:ext cx="4059451" cy="1880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5216" y="447739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459596" y="904758"/>
            <a:ext cx="7272808" cy="1042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77777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Международный аэропорт «Казань»</a:t>
            </a:r>
            <a:endParaRPr lang="ru-RU" sz="2400" b="1" dirty="0">
              <a:solidFill>
                <a:srgbClr val="777777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734" y="2765864"/>
            <a:ext cx="3990058" cy="238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304" y="2814260"/>
            <a:ext cx="3425912" cy="2283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90734" y="5446043"/>
            <a:ext cx="3990058" cy="46112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Будапешт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93304" y="5446043"/>
            <a:ext cx="3425912" cy="46112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Ла Романа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90734" y="2132574"/>
            <a:ext cx="3990058" cy="46112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30 октября 2019 года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85807" y="2132573"/>
            <a:ext cx="3425912" cy="46112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31 октября 2019 года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010803" y="1185480"/>
            <a:ext cx="8170393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777777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Развитие регионального авиаперевозчика</a:t>
            </a:r>
          </a:p>
        </p:txBody>
      </p:sp>
      <p:pic>
        <p:nvPicPr>
          <p:cNvPr id="5" name="Picture 2" descr="C:\Users\yakshimbetov\Desktop\11.08. Коллегия\Фото ЮВТ\ADWP9H5edW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30" y="2647954"/>
            <a:ext cx="3911493" cy="2607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519351" y="3141155"/>
            <a:ext cx="5008606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Перевезено пассажиров, тыс.чел.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19351" y="3882883"/>
            <a:ext cx="5008606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Количество маршрутов</a:t>
            </a: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0545150" y="3099714"/>
            <a:ext cx="803582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113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19350" y="4542935"/>
            <a:ext cx="5008607" cy="50861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том числе из аэропортов Республики Татарстан</a:t>
            </a: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0644005" y="3882883"/>
            <a:ext cx="70472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66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0632761" y="4554789"/>
            <a:ext cx="72721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32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69880" y="915011"/>
            <a:ext cx="727280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400" b="1" dirty="0" smtClean="0">
                <a:solidFill>
                  <a:srgbClr val="777777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Итоги деятельности водного транспорта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14676" y="2182793"/>
            <a:ext cx="6137076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Перевезено пассажиров в пригородном сообщении, тыс. чел.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Прямоугольник 14"/>
          <p:cNvSpPr>
            <a:spLocks noChangeArrowheads="1"/>
          </p:cNvSpPr>
          <p:nvPr/>
        </p:nvSpPr>
        <p:spPr bwMode="auto">
          <a:xfrm>
            <a:off x="8976153" y="2134406"/>
            <a:ext cx="103367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124,3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765916" y="2060499"/>
            <a:ext cx="727280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2600" b="1" dirty="0" smtClean="0">
                <a:solidFill>
                  <a:srgbClr val="77777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34756" y="2861036"/>
            <a:ext cx="5416996" cy="4177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т.ч. льготной категорий граждан, тыс. чел.</a:t>
            </a:r>
            <a:endParaRPr lang="ru-RU" altLang="ru-RU" sz="16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9061913" y="2819595"/>
            <a:ext cx="86215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1pPr>
            <a:lvl2pPr marL="37931725" indent="-37474525"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5pPr>
            <a:lvl6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6pPr>
            <a:lvl7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7pPr>
            <a:lvl8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8pPr>
            <a:lvl9pPr indent="-9144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itchFamily="4" charset="0"/>
                <a:ea typeface="Helvetica Light" pitchFamily="4" charset="0"/>
                <a:cs typeface="Helvetica Light" pitchFamily="4" charset="0"/>
                <a:sym typeface="Helvetica Light" pitchFamily="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rgbClr val="002060"/>
                </a:solidFill>
                <a:latin typeface="Fedra Sans Pro Medium" pitchFamily="4" charset="0"/>
                <a:cs typeface="Arial" charset="0"/>
              </a:rPr>
              <a:t>20,6</a:t>
            </a:r>
            <a:endParaRPr lang="en-US" altLang="ru-RU" sz="2400" dirty="0">
              <a:solidFill>
                <a:srgbClr val="002060"/>
              </a:solidFill>
              <a:latin typeface="Fedra Sans Pro Medium" pitchFamily="4" charset="0"/>
              <a:cs typeface="Arial" charset="0"/>
            </a:endParaRPr>
          </a:p>
        </p:txBody>
      </p:sp>
      <p:pic>
        <p:nvPicPr>
          <p:cNvPr id="10" name="Picture 2" descr="http://mirtravel.com/files/photos/picture_preview_6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24" y="3789040"/>
            <a:ext cx="4032448" cy="2678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yakshimbetov\Desktop\Доклад 14 июня Болгар, Свияжск\Картинки\Казан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01" y="3789040"/>
            <a:ext cx="4175231" cy="2678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598" y="501222"/>
            <a:ext cx="1366636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572</Words>
  <Application>Microsoft Office PowerPoint</Application>
  <PresentationFormat>Произвольный</PresentationFormat>
  <Paragraphs>163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Калимуллин Ильгиз Раисович</dc:creator>
  <cp:lastModifiedBy>Оператор Минтранса РТ</cp:lastModifiedBy>
  <cp:revision>44</cp:revision>
  <dcterms:created xsi:type="dcterms:W3CDTF">2016-11-25T12:37:49Z</dcterms:created>
  <dcterms:modified xsi:type="dcterms:W3CDTF">2019-07-19T06:21:00Z</dcterms:modified>
</cp:coreProperties>
</file>